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35"/>
  </p:notesMasterIdLst>
  <p:handoutMasterIdLst>
    <p:handoutMasterId r:id="rId136"/>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88" r:id="rId79"/>
    <p:sldId id="3679" r:id="rId80"/>
    <p:sldId id="3689" r:id="rId81"/>
    <p:sldId id="3657" r:id="rId82"/>
    <p:sldId id="3678" r:id="rId83"/>
    <p:sldId id="3667" r:id="rId84"/>
    <p:sldId id="3676" r:id="rId85"/>
    <p:sldId id="3680" r:id="rId86"/>
    <p:sldId id="3698" r:id="rId87"/>
    <p:sldId id="3706" r:id="rId88"/>
    <p:sldId id="3700" r:id="rId89"/>
    <p:sldId id="3702" r:id="rId90"/>
    <p:sldId id="3701" r:id="rId91"/>
    <p:sldId id="3697" r:id="rId92"/>
    <p:sldId id="3691" r:id="rId93"/>
    <p:sldId id="3692" r:id="rId94"/>
    <p:sldId id="3693" r:id="rId95"/>
    <p:sldId id="3703" r:id="rId96"/>
    <p:sldId id="3718" r:id="rId97"/>
    <p:sldId id="3719" r:id="rId98"/>
    <p:sldId id="3720" r:id="rId99"/>
    <p:sldId id="3724" r:id="rId100"/>
    <p:sldId id="3704" r:id="rId101"/>
    <p:sldId id="3708" r:id="rId102"/>
    <p:sldId id="3709" r:id="rId103"/>
    <p:sldId id="3712" r:id="rId104"/>
    <p:sldId id="3710" r:id="rId105"/>
    <p:sldId id="3711" r:id="rId106"/>
    <p:sldId id="3721" r:id="rId107"/>
    <p:sldId id="3714" r:id="rId108"/>
    <p:sldId id="3722" r:id="rId109"/>
    <p:sldId id="3725" r:id="rId110"/>
    <p:sldId id="3732" r:id="rId111"/>
    <p:sldId id="3699" r:id="rId112"/>
    <p:sldId id="3681" r:id="rId113"/>
    <p:sldId id="3695" r:id="rId114"/>
    <p:sldId id="3705" r:id="rId115"/>
    <p:sldId id="3726" r:id="rId116"/>
    <p:sldId id="3727" r:id="rId117"/>
    <p:sldId id="3731" r:id="rId118"/>
    <p:sldId id="3730" r:id="rId119"/>
    <p:sldId id="3728" r:id="rId120"/>
    <p:sldId id="3729" r:id="rId121"/>
    <p:sldId id="3647" r:id="rId122"/>
    <p:sldId id="3637" r:id="rId123"/>
    <p:sldId id="3642" r:id="rId124"/>
    <p:sldId id="3638" r:id="rId125"/>
    <p:sldId id="3639" r:id="rId126"/>
    <p:sldId id="3640" r:id="rId127"/>
    <p:sldId id="3644" r:id="rId128"/>
    <p:sldId id="3645" r:id="rId129"/>
    <p:sldId id="3646" r:id="rId130"/>
    <p:sldId id="3631" r:id="rId131"/>
    <p:sldId id="3628" r:id="rId132"/>
    <p:sldId id="3715" r:id="rId133"/>
    <p:sldId id="3717" r:id="rId134"/>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9000" autoAdjust="0"/>
  </p:normalViewPr>
  <p:slideViewPr>
    <p:cSldViewPr>
      <p:cViewPr varScale="1">
        <p:scale>
          <a:sx n="127" d="100"/>
          <a:sy n="127" d="100"/>
        </p:scale>
        <p:origin x="1088" y="18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 d="1"/>
        <a:sy n="1" d="1"/>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109</a:t>
            </a:fld>
            <a:endParaRPr lang="en-US"/>
          </a:p>
        </p:txBody>
      </p:sp>
    </p:spTree>
    <p:extLst>
      <p:ext uri="{BB962C8B-B14F-4D97-AF65-F5344CB8AC3E}">
        <p14:creationId xmlns:p14="http://schemas.microsoft.com/office/powerpoint/2010/main" val="4250423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110</a:t>
            </a:fld>
            <a:endParaRPr lang="en-US"/>
          </a:p>
        </p:txBody>
      </p:sp>
    </p:spTree>
    <p:extLst>
      <p:ext uri="{BB962C8B-B14F-4D97-AF65-F5344CB8AC3E}">
        <p14:creationId xmlns:p14="http://schemas.microsoft.com/office/powerpoint/2010/main" val="4037257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130</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131</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0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0"/>
            <a:ext cx="7772400" cy="762000"/>
          </a:xfrm>
        </p:spPr>
        <p:txBody>
          <a:bodyPr/>
          <a:lstStyle/>
          <a:p>
            <a:r>
              <a:rPr lang="en-US" sz="3600" dirty="0"/>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648200" y="2647675"/>
            <a:ext cx="4254500" cy="3448325"/>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938774" y="3187570"/>
            <a:ext cx="1985963" cy="1316038"/>
            <a:chOff x="3789" y="2299"/>
            <a:chExt cx="1251" cy="829"/>
          </a:xfrm>
        </p:grpSpPr>
        <p:sp>
          <p:nvSpPr>
            <p:cNvPr id="99347" name="Line 39"/>
            <p:cNvSpPr>
              <a:spLocks noChangeShapeType="1"/>
            </p:cNvSpPr>
            <p:nvPr/>
          </p:nvSpPr>
          <p:spPr bwMode="auto">
            <a:xfrm flipV="1">
              <a:off x="3789" y="2328"/>
              <a:ext cx="1181" cy="800"/>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984" y="2299"/>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64000"/>
            <a:ext cx="914400" cy="736600"/>
            <a:chOff x="3668" y="2850"/>
            <a:chExt cx="576" cy="464"/>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80" y="307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4016"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4016" y="2882"/>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Q</a:t>
              </a:r>
            </a:p>
          </p:txBody>
        </p:sp>
      </p:grpSp>
      <p:grpSp>
        <p:nvGrpSpPr>
          <p:cNvPr id="5" name="Group 46"/>
          <p:cNvGrpSpPr>
            <a:grpSpLocks/>
          </p:cNvGrpSpPr>
          <p:nvPr/>
        </p:nvGrpSpPr>
        <p:grpSpPr bwMode="auto">
          <a:xfrm>
            <a:off x="7799088" y="3052573"/>
            <a:ext cx="860847" cy="2756730"/>
            <a:chOff x="4788" y="2046"/>
            <a:chExt cx="440"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820"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76250" y="1552131"/>
                <a:ext cx="8191500" cy="40019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Basic scheme is Fiat-Shamir MSA-DL with aborts.  </a:t>
                </a:r>
              </a:p>
              <a:p>
                <a:pPr marL="257175" indent="-257175">
                  <a:spcBef>
                    <a:spcPts val="300"/>
                  </a:spcBef>
                  <a:buClr>
                    <a:srgbClr val="000000">
                      <a:lumMod val="60000"/>
                      <a:lumOff val="40000"/>
                    </a:srgbClr>
                  </a:buClr>
                  <a:buFont typeface="Arial" panose="020B0604020202020204" pitchFamily="34" charset="0"/>
                  <a:buChar char="•"/>
                </a:pPr>
                <a:endParaRPr lang="en-US" sz="24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Classic version with discret</a:t>
                </a:r>
                <a:r>
                  <a:rPr lang="en-US" sz="2000" dirty="0">
                    <a:latin typeface="Calibri" panose="020F0502020204030204" pitchFamily="34" charset="0"/>
                    <a:cs typeface="Calibri" panose="020F0502020204030204" pitchFamily="34" charset="0"/>
                    <a:sym typeface="Arial"/>
                  </a:rPr>
                  <a:t>e log is:</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Prover and verifier know </a:t>
                </a: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𝑔</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𝑥</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Prover knows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𝑟</m:t>
                    </m:r>
                  </m:oMath>
                </a14:m>
                <a:r>
                  <a:rPr lang="en-US" sz="1800" dirty="0">
                    <a:solidFill>
                      <a:schemeClr val="tx1"/>
                    </a:solidFill>
                    <a:latin typeface="Calibri" panose="020F0502020204030204" pitchFamily="34" charset="0"/>
                    <a:cs typeface="Calibri" panose="020F0502020204030204" pitchFamily="34" charset="0"/>
                    <a:sym typeface="Arial"/>
                  </a:rPr>
                  <a:t>, sends commitment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𝑟</m:t>
                        </m:r>
                      </m:sup>
                    </m:sSup>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sends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𝑐𝑥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can check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𝑠</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up>
                    </m:sSup>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sup>
                    </m:sSup>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Non </a:t>
                </a:r>
                <a:r>
                  <a:rPr lang="en-US" sz="2000" dirty="0">
                    <a:latin typeface="Calibri" panose="020F0502020204030204" pitchFamily="34" charset="0"/>
                    <a:cs typeface="Calibri" panose="020F0502020204030204" pitchFamily="34" charset="0"/>
                    <a:sym typeface="Arial"/>
                  </a:rPr>
                  <a:t>i</a:t>
                </a:r>
                <a:r>
                  <a:rPr lang="en-US" sz="2000" dirty="0">
                    <a:solidFill>
                      <a:schemeClr val="tx1"/>
                    </a:solidFill>
                    <a:latin typeface="Calibri" panose="020F0502020204030204" pitchFamily="34" charset="0"/>
                    <a:cs typeface="Calibri" panose="020F0502020204030204" pitchFamily="34" charset="0"/>
                    <a:sym typeface="Arial"/>
                  </a:rPr>
                  <a:t>nteractive version replaces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𝑐</m:t>
                    </m:r>
                  </m:oMath>
                </a14:m>
                <a:r>
                  <a:rPr lang="en-US" sz="2000" dirty="0">
                    <a:solidFill>
                      <a:schemeClr val="tx1"/>
                    </a:solidFill>
                    <a:latin typeface="Calibri" panose="020F0502020204030204" pitchFamily="34" charset="0"/>
                    <a:cs typeface="Calibri" panose="020F0502020204030204" pitchFamily="34" charset="0"/>
                    <a:sym typeface="Arial"/>
                  </a:rPr>
                  <a:t> with hash of </a:t>
                </a:r>
                <a14:m>
                  <m:oMath xmlns:m="http://schemas.openxmlformats.org/officeDocument/2006/math">
                    <m:sSup>
                      <m:sSupPr>
                        <m:ctrlPr>
                          <a:rPr lang="en-US" sz="200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𝑔</m:t>
                        </m:r>
                      </m:e>
                      <m:sup>
                        <m:r>
                          <a:rPr lang="en-US" sz="2000" b="0" i="1" smtClean="0">
                            <a:solidFill>
                              <a:schemeClr val="tx1"/>
                            </a:solidFill>
                            <a:latin typeface="Cambria Math" panose="02040503050406030204" pitchFamily="18" charset="0"/>
                            <a:cs typeface="Calibri" panose="020F0502020204030204" pitchFamily="34" charset="0"/>
                            <a:sym typeface="Arial"/>
                          </a:rPr>
                          <m:t>𝑟</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𝑀</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76250" y="1552131"/>
                <a:ext cx="8191500" cy="4001904"/>
              </a:xfrm>
              <a:prstGeom prst="rect">
                <a:avLst/>
              </a:prstGeom>
              <a:blipFill>
                <a:blip r:embed="rId2"/>
                <a:stretch>
                  <a:fillRect l="-1858" t="-253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100</a:t>
            </a:fld>
            <a:endParaRPr lang="en-US"/>
          </a:p>
        </p:txBody>
      </p:sp>
    </p:spTree>
    <p:extLst>
      <p:ext uri="{BB962C8B-B14F-4D97-AF65-F5344CB8AC3E}">
        <p14:creationId xmlns:p14="http://schemas.microsoft.com/office/powerpoint/2010/main" val="20438799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2516" y="1323644"/>
                <a:ext cx="8809480" cy="553435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Preliminary lattice version is</a:t>
                </a:r>
              </a:p>
              <a:p>
                <a:pPr marL="800100" lvl="1" indent="-342900">
                  <a:spcBef>
                    <a:spcPts val="300"/>
                  </a:spcBef>
                  <a:buClr>
                    <a:srgbClr val="000000">
                      <a:lumMod val="60000"/>
                      <a:lumOff val="40000"/>
                    </a:srgbClr>
                  </a:buClr>
                </a:pPr>
                <a:r>
                  <a:rPr lang="en-US" sz="1800" b="0" dirty="0">
                    <a:solidFill>
                      <a:schemeClr val="tx1"/>
                    </a:solidFill>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smtClean="0">
                            <a:solidFill>
                              <a:schemeClr val="tx1"/>
                            </a:solidFill>
                            <a:latin typeface="Cambria Math" panose="02040503050406030204" pitchFamily="18" charset="0"/>
                            <a:cs typeface="Calibri" panose="020F0502020204030204" pitchFamily="34" charset="0"/>
                            <a:sym typeface="Arial"/>
                          </a:rPr>
                        </m:ctrlPr>
                      </m:sSubPr>
                      <m:e>
                        <m:r>
                          <a:rPr lang="en-US" sz="1800" b="0" i="1" dirty="0" smtClean="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with short coefficients and computes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r>
                  <a:rPr lang="en-US" sz="1800" dirty="0">
                    <a:solidFill>
                      <a:schemeClr val="tx1"/>
                    </a:solidFill>
                    <a:latin typeface="Calibri" panose="020F0502020204030204" pitchFamily="34" charset="0"/>
                    <a:cs typeface="Calibri" panose="020F0502020204030204" pitchFamily="34" charset="0"/>
                    <a:sym typeface="Arial"/>
                  </a:rPr>
                  <a:t>.  Public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  Sends commitment as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Verifiers sends challenge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𝑐</m:t>
                    </m:r>
                  </m:oMath>
                </a14:m>
                <a:r>
                  <a:rPr lang="en-US" sz="1800" dirty="0">
                    <a:solidFill>
                      <a:schemeClr val="tx1"/>
                    </a:solidFill>
                    <a:latin typeface="Calibri" panose="020F0502020204030204" pitchFamily="34" charset="0"/>
                    <a:cs typeface="Calibri" panose="020F0502020204030204" pitchFamily="34" charset="0"/>
                    <a:sym typeface="Arial"/>
                  </a:rPr>
                  <a:t>.</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checks coefficients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are small and that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𝑡𝑐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To avoid having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 leak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𝑆</m:t>
                        </m:r>
                      </m:e>
                      <m:sub>
                        <m:r>
                          <a:rPr lang="en-US" sz="20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2000" dirty="0">
                    <a:solidFill>
                      <a:schemeClr val="tx1"/>
                    </a:solidFill>
                    <a:latin typeface="Calibri" panose="020F0502020204030204" pitchFamily="34" charset="0"/>
                    <a:cs typeface="Calibri" panose="020F0502020204030204" pitchFamily="34" charset="0"/>
                    <a:sym typeface="Arial"/>
                  </a:rPr>
                  <a:t>, signer applies rejection sampling to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a:t>
                </a:r>
              </a:p>
              <a:p>
                <a:pPr marL="342900" indent="-342900">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err="1">
                    <a:latin typeface="Calibri" panose="020F0502020204030204" pitchFamily="34" charset="0"/>
                    <a:cs typeface="Calibri" panose="020F0502020204030204" pitchFamily="34" charset="0"/>
                    <a:sym typeface="Arial"/>
                  </a:rPr>
                  <a:t>Dilithium</a:t>
                </a:r>
                <a:endParaRPr lang="en-US" sz="2000" dirty="0">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elements of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𝑅</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cs typeface="Calibri" panose="020F0502020204030204" pitchFamily="34" charset="0"/>
                            <a:sym typeface="Arial"/>
                          </a:rPr>
                        </m:ctrlPr>
                      </m:fPr>
                      <m:num>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𝑥</m:t>
                            </m:r>
                          </m:e>
                        </m:d>
                      </m:num>
                      <m:den>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cs typeface="Calibri" panose="020F0502020204030204" pitchFamily="34" charset="0"/>
                            <a:sym typeface="Arial"/>
                          </a:rPr>
                          <m:t>+1</m:t>
                        </m:r>
                      </m:den>
                    </m:f>
                  </m:oMath>
                </a14:m>
                <a:r>
                  <a:rPr lang="en-US" sz="1800" dirty="0">
                    <a:solidFill>
                      <a:schemeClr val="tx1"/>
                    </a:solidFill>
                    <a:latin typeface="Calibri" panose="020F0502020204030204" pitchFamily="34" charset="0"/>
                    <a:cs typeface="Calibri" panose="020F0502020204030204" pitchFamily="34" charset="0"/>
                    <a:sym typeface="Arial"/>
                  </a:rPr>
                  <a:t>  rather than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seed,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to generate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Compresses t by dropping low order bits</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Signs a message representative,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r>
                  <a:rPr lang="en-US" sz="1800" dirty="0">
                    <a:solidFill>
                      <a:schemeClr val="tx1"/>
                    </a:solidFill>
                    <a:latin typeface="Calibri" panose="020F0502020204030204" pitchFamily="34" charset="0"/>
                    <a:cs typeface="Calibri" panose="020F0502020204030204" pitchFamily="34" charset="0"/>
                    <a:sym typeface="Arial"/>
                  </a:rPr>
                  <a:t>, which is a hash of the public key and the message</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rounded version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Provides a hint,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oMath>
                </a14:m>
                <a:r>
                  <a:rPr lang="en-US" sz="1800" dirty="0">
                    <a:solidFill>
                      <a:schemeClr val="tx1"/>
                    </a:solidFill>
                    <a:latin typeface="Calibri" panose="020F0502020204030204" pitchFamily="34" charset="0"/>
                    <a:cs typeface="Calibri" panose="020F0502020204030204" pitchFamily="34" charset="0"/>
                    <a:sym typeface="Arial"/>
                  </a:rPr>
                  <a:t>, to help reconstruct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 from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2516" y="1323644"/>
                <a:ext cx="8809480" cy="5534356"/>
              </a:xfrm>
              <a:prstGeom prst="rect">
                <a:avLst/>
              </a:prstGeom>
              <a:blipFill>
                <a:blip r:embed="rId2"/>
                <a:stretch>
                  <a:fillRect l="-1585" t="-160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101</a:t>
            </a:fld>
            <a:endParaRPr lang="en-US"/>
          </a:p>
        </p:txBody>
      </p:sp>
    </p:spTree>
    <p:extLst>
      <p:ext uri="{BB962C8B-B14F-4D97-AF65-F5344CB8AC3E}">
        <p14:creationId xmlns:p14="http://schemas.microsoft.com/office/powerpoint/2010/main" val="1458573414"/>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fontScale="77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a:latin typeface="+mj-lt"/>
                <a:cs typeface="Calibri" panose="020F0502020204030204" pitchFamily="34" charset="0"/>
              </a:rPr>
              <a:t>Dilithium </a:t>
            </a:r>
            <a:r>
              <a:rPr lang="en-US" b="0" kern="0" dirty="0">
                <a:latin typeface="+mj-lt"/>
                <a:cs typeface="Calibri" panose="020F0502020204030204" pitchFamily="34" charset="0"/>
              </a:rPr>
              <a:t>parameters for </a:t>
            </a:r>
            <a:r>
              <a:rPr lang="en-US" b="0" kern="0">
                <a:latin typeface="+mj-lt"/>
                <a:cs typeface="Calibri" panose="020F0502020204030204" pitchFamily="34" charset="0"/>
              </a:rPr>
              <a:t>security category 5</a:t>
            </a:r>
            <a:endParaRPr lang="en-US" sz="2400" b="0" kern="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102</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𝑞</m:t>
                                </m:r>
                              </m:oMath>
                            </m:oMathPara>
                          </a14:m>
                          <a:endParaRPr lang="en-US" sz="1600" dirty="0"/>
                        </a:p>
                      </a:txBody>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oMath>
                            </m:oMathPara>
                          </a14:m>
                          <a:endParaRPr lang="en-US" sz="1600" dirty="0"/>
                        </a:p>
                      </a:txBody>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𝜏</m:t>
                                </m:r>
                              </m:oMath>
                            </m:oMathPara>
                          </a14:m>
                          <a:endParaRPr lang="en-US" sz="1600" dirty="0"/>
                        </a:p>
                      </a:txBody>
                      <a:tcPr/>
                    </a:tc>
                    <a:tc>
                      <a:txBody>
                        <a:bodyPr/>
                        <a:lstStyle/>
                        <a:p>
                          <a:r>
                            <a:rPr lang="en-US" sz="1600"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oMath>
                          </a14:m>
                          <a:r>
                            <a:rPr lang="en-US" sz="1600" dirty="0"/>
                            <a:t>s in </a:t>
                          </a:r>
                          <a14:m>
                            <m:oMath xmlns:m="http://schemas.openxmlformats.org/officeDocument/2006/math">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endParaRPr lang="en-US" sz="1600" dirty="0"/>
                        </a:p>
                      </a:txBody>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𝜆</m:t>
                                </m:r>
                              </m:oMath>
                            </m:oMathPara>
                          </a14:m>
                          <a:endParaRPr lang="en-US" sz="1600" dirty="0"/>
                        </a:p>
                      </a:txBody>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1</m:t>
                                    </m:r>
                                  </m:sub>
                                </m:sSub>
                              </m:oMath>
                            </m:oMathPara>
                          </a14:m>
                          <a:endParaRPr lang="en-US" sz="1600" dirty="0"/>
                        </a:p>
                      </a:txBody>
                      <a:tcPr/>
                    </a:tc>
                    <a:tc>
                      <a:txBody>
                        <a:bodyPr/>
                        <a:lstStyle/>
                        <a:p>
                          <a:r>
                            <a:rPr lang="en-US" sz="1600" dirty="0"/>
                            <a:t>Coefficient range of </a:t>
                          </a:r>
                          <a14:m>
                            <m:oMath xmlns:m="http://schemas.openxmlformats.org/officeDocument/2006/math">
                              <m:r>
                                <a:rPr lang="en-US" sz="1600" b="0" i="1" smtClean="0">
                                  <a:latin typeface="Cambria Math" panose="02040503050406030204" pitchFamily="18" charset="0"/>
                                </a:rPr>
                                <m:t>𝑦</m:t>
                              </m:r>
                            </m:oMath>
                          </a14:m>
                          <a:endParaRPr lang="en-US" sz="1600" dirty="0"/>
                        </a:p>
                      </a:txBody>
                      <a:tcPr/>
                    </a:tc>
                    <a:tc>
                      <a:txBody>
                        <a:bodyPr/>
                        <a:lstStyle/>
                        <a:p>
                          <a:pPr/>
                          <a14:m>
                            <m:oMathPara xmlns:m="http://schemas.openxmlformats.org/officeDocument/2006/math">
                              <m:oMathParaPr>
                                <m:jc m:val="right"/>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19</m:t>
                                    </m:r>
                                  </m:sup>
                                </m:sSup>
                              </m:oMath>
                            </m:oMathPara>
                          </a14:m>
                          <a:endParaRPr lang="en-US" sz="1600" dirty="0"/>
                        </a:p>
                      </a:txBody>
                      <a:tcPr/>
                    </a:tc>
                    <a:extLst>
                      <a:ext uri="{0D108BD9-81ED-4DB2-BD59-A6C34878D82A}">
                        <a16:rowId xmlns:a16="http://schemas.microsoft.com/office/drawing/2014/main" val="358565175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2</m:t>
                                    </m:r>
                                  </m:sub>
                                </m:sSub>
                              </m:oMath>
                            </m:oMathPara>
                          </a14:m>
                          <a:endParaRPr lang="en-US" sz="1600" dirty="0"/>
                        </a:p>
                      </a:txBody>
                      <a:tcPr/>
                    </a:tc>
                    <a:tc>
                      <a:txBody>
                        <a:bodyPr/>
                        <a:lstStyle/>
                        <a:p>
                          <a:r>
                            <a:rPr lang="en-US" sz="1600" dirty="0"/>
                            <a:t>Low order rounding range</a:t>
                          </a:r>
                        </a:p>
                      </a:txBody>
                      <a:tcPr/>
                    </a:tc>
                    <a:tc>
                      <a:txBody>
                        <a:bodyPr/>
                        <a:lstStyle/>
                        <a:p>
                          <a:pPr algn="r"/>
                          <a14:m>
                            <m:oMathPara xmlns:m="http://schemas.openxmlformats.org/officeDocument/2006/math">
                              <m:oMathParaPr>
                                <m:jc m:val="righ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𝑞</m:t>
                                    </m:r>
                                    <m:r>
                                      <a:rPr lang="en-US" sz="1600" b="0" i="1" smtClean="0">
                                        <a:latin typeface="Cambria Math" panose="02040503050406030204" pitchFamily="18" charset="0"/>
                                      </a:rPr>
                                      <m:t>−1</m:t>
                                    </m:r>
                                  </m:num>
                                  <m:den>
                                    <m:r>
                                      <a:rPr lang="en-US" sz="1600" b="0" i="1" smtClean="0">
                                        <a:latin typeface="Cambria Math" panose="02040503050406030204" pitchFamily="18" charset="0"/>
                                      </a:rPr>
                                      <m:t>32</m:t>
                                    </m:r>
                                  </m:den>
                                </m:f>
                              </m:oMath>
                            </m:oMathPara>
                          </a14:m>
                          <a:endParaRPr lang="en-US" sz="1600" dirty="0"/>
                        </a:p>
                      </a:txBody>
                      <a:tcPr/>
                    </a:tc>
                    <a:extLst>
                      <a:ext uri="{0D108BD9-81ED-4DB2-BD59-A6C34878D82A}">
                        <a16:rowId xmlns:a16="http://schemas.microsoft.com/office/drawing/2014/main" val="908003510"/>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oMath>
                            </m:oMathPara>
                          </a14:m>
                          <a:endParaRPr lang="en-US" sz="1600" dirty="0"/>
                        </a:p>
                      </a:txBody>
                      <a:tcPr/>
                    </a:tc>
                    <a:tc>
                      <a:txBody>
                        <a:bodyPr/>
                        <a:lstStyle/>
                        <a:p>
                          <a:r>
                            <a:rPr lang="en-US" sz="1600" dirty="0"/>
                            <a:t>Dimensions of </a:t>
                          </a:r>
                          <a14:m>
                            <m:oMath xmlns:m="http://schemas.openxmlformats.org/officeDocument/2006/math">
                              <m:r>
                                <a:rPr lang="en-US" sz="1600" b="0" i="1" smtClean="0">
                                  <a:latin typeface="Cambria Math" panose="02040503050406030204" pitchFamily="18" charset="0"/>
                                </a:rPr>
                                <m:t>𝐴</m:t>
                              </m:r>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(8,7)</m:t>
                                </m:r>
                              </m:oMath>
                            </m:oMathPara>
                          </a14:m>
                          <a:endParaRPr lang="en-US" sz="1600" dirty="0"/>
                        </a:p>
                      </a:txBody>
                      <a:tcPr/>
                    </a:tc>
                    <a:extLst>
                      <a:ext uri="{0D108BD9-81ED-4DB2-BD59-A6C34878D82A}">
                        <a16:rowId xmlns:a16="http://schemas.microsoft.com/office/drawing/2014/main" val="199336112"/>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𝜔</m:t>
                                </m:r>
                              </m:oMath>
                            </m:oMathPara>
                          </a14:m>
                          <a:endParaRPr lang="en-US" sz="1600" dirty="0"/>
                        </a:p>
                      </a:txBody>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Choice>
        <mc:Fallback xmlns="">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endParaRPr lang="en-US"/>
                        </a:p>
                      </a:txBody>
                      <a:tcPr>
                        <a:blipFill>
                          <a:blip r:embed="rId2"/>
                          <a:stretch>
                            <a:fillRect l="-877" t="-103333" r="-323684" b="-936667"/>
                          </a:stretch>
                        </a:blipFill>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endParaRPr lang="en-US"/>
                        </a:p>
                      </a:txBody>
                      <a:tcPr>
                        <a:blipFill>
                          <a:blip r:embed="rId2"/>
                          <a:stretch>
                            <a:fillRect l="-877" t="-210345" r="-323684" b="-868966"/>
                          </a:stretch>
                        </a:blipFill>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endParaRPr lang="en-US"/>
                        </a:p>
                      </a:txBody>
                      <a:tcPr>
                        <a:blipFill>
                          <a:blip r:embed="rId2"/>
                          <a:stretch>
                            <a:fillRect l="-877" t="-310345" r="-323684" b="-768966"/>
                          </a:stretch>
                        </a:blipFill>
                      </a:tcPr>
                    </a:tc>
                    <a:tc>
                      <a:txBody>
                        <a:bodyPr/>
                        <a:lstStyle/>
                        <a:p>
                          <a:endParaRPr lang="en-US"/>
                        </a:p>
                      </a:txBody>
                      <a:tcPr>
                        <a:blipFill>
                          <a:blip r:embed="rId2"/>
                          <a:stretch>
                            <a:fillRect l="-55825" t="-310345" r="-79126" b="-768966"/>
                          </a:stretch>
                        </a:blipFill>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endParaRPr lang="en-US"/>
                        </a:p>
                      </a:txBody>
                      <a:tcPr>
                        <a:blipFill>
                          <a:blip r:embed="rId2"/>
                          <a:stretch>
                            <a:fillRect l="-877" t="-410345" r="-323684" b="-668966"/>
                          </a:stretch>
                        </a:blipFill>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endParaRPr lang="en-US"/>
                        </a:p>
                      </a:txBody>
                      <a:tcPr>
                        <a:blipFill>
                          <a:blip r:embed="rId2"/>
                          <a:stretch>
                            <a:fillRect l="-877" t="-493333" r="-323684" b="-546667"/>
                          </a:stretch>
                        </a:blipFill>
                      </a:tcPr>
                    </a:tc>
                    <a:tc>
                      <a:txBody>
                        <a:bodyPr/>
                        <a:lstStyle/>
                        <a:p>
                          <a:endParaRPr lang="en-US"/>
                        </a:p>
                      </a:txBody>
                      <a:tcPr>
                        <a:blipFill>
                          <a:blip r:embed="rId2"/>
                          <a:stretch>
                            <a:fillRect l="-55825" t="-493333" r="-79126" b="-546667"/>
                          </a:stretch>
                        </a:blipFill>
                      </a:tcPr>
                    </a:tc>
                    <a:tc>
                      <a:txBody>
                        <a:bodyPr/>
                        <a:lstStyle/>
                        <a:p>
                          <a:endParaRPr lang="en-US"/>
                        </a:p>
                      </a:txBody>
                      <a:tcPr>
                        <a:blipFill>
                          <a:blip r:embed="rId2"/>
                          <a:stretch>
                            <a:fillRect l="-200625" t="-493333" r="-1875" b="-546667"/>
                          </a:stretch>
                        </a:blipFill>
                      </a:tcPr>
                    </a:tc>
                    <a:extLst>
                      <a:ext uri="{0D108BD9-81ED-4DB2-BD59-A6C34878D82A}">
                        <a16:rowId xmlns:a16="http://schemas.microsoft.com/office/drawing/2014/main" val="3585651758"/>
                      </a:ext>
                    </a:extLst>
                  </a:tr>
                  <a:tr h="549593">
                    <a:tc>
                      <a:txBody>
                        <a:bodyPr/>
                        <a:lstStyle/>
                        <a:p>
                          <a:endParaRPr lang="en-US"/>
                        </a:p>
                      </a:txBody>
                      <a:tcPr>
                        <a:blipFill>
                          <a:blip r:embed="rId2"/>
                          <a:stretch>
                            <a:fillRect l="-877" t="-413953" r="-323684" b="-281395"/>
                          </a:stretch>
                        </a:blipFill>
                      </a:tcPr>
                    </a:tc>
                    <a:tc>
                      <a:txBody>
                        <a:bodyPr/>
                        <a:lstStyle/>
                        <a:p>
                          <a:r>
                            <a:rPr lang="en-US" sz="1600" dirty="0"/>
                            <a:t>Low order rounding range</a:t>
                          </a:r>
                        </a:p>
                      </a:txBody>
                      <a:tcPr/>
                    </a:tc>
                    <a:tc>
                      <a:txBody>
                        <a:bodyPr/>
                        <a:lstStyle/>
                        <a:p>
                          <a:endParaRPr lang="en-US"/>
                        </a:p>
                      </a:txBody>
                      <a:tcPr>
                        <a:blipFill>
                          <a:blip r:embed="rId2"/>
                          <a:stretch>
                            <a:fillRect l="-200625" t="-413953" r="-1875" b="-281395"/>
                          </a:stretch>
                        </a:blipFill>
                      </a:tcPr>
                    </a:tc>
                    <a:extLst>
                      <a:ext uri="{0D108BD9-81ED-4DB2-BD59-A6C34878D82A}">
                        <a16:rowId xmlns:a16="http://schemas.microsoft.com/office/drawing/2014/main" val="908003510"/>
                      </a:ext>
                    </a:extLst>
                  </a:tr>
                  <a:tr h="370840">
                    <a:tc>
                      <a:txBody>
                        <a:bodyPr/>
                        <a:lstStyle/>
                        <a:p>
                          <a:endParaRPr lang="en-US"/>
                        </a:p>
                      </a:txBody>
                      <a:tcPr>
                        <a:blipFill>
                          <a:blip r:embed="rId2"/>
                          <a:stretch>
                            <a:fillRect l="-877" t="-762069" r="-323684" b="-317241"/>
                          </a:stretch>
                        </a:blipFill>
                      </a:tcPr>
                    </a:tc>
                    <a:tc>
                      <a:txBody>
                        <a:bodyPr/>
                        <a:lstStyle/>
                        <a:p>
                          <a:endParaRPr lang="en-US"/>
                        </a:p>
                      </a:txBody>
                      <a:tcPr>
                        <a:blipFill>
                          <a:blip r:embed="rId2"/>
                          <a:stretch>
                            <a:fillRect l="-55825" t="-762069" r="-79126" b="-317241"/>
                          </a:stretch>
                        </a:blipFill>
                      </a:tcPr>
                    </a:tc>
                    <a:tc>
                      <a:txBody>
                        <a:bodyPr/>
                        <a:lstStyle/>
                        <a:p>
                          <a:endParaRPr lang="en-US"/>
                        </a:p>
                      </a:txBody>
                      <a:tcPr>
                        <a:blipFill>
                          <a:blip r:embed="rId2"/>
                          <a:stretch>
                            <a:fillRect l="-200625" t="-762069" r="-1875" b="-317241"/>
                          </a:stretch>
                        </a:blipFill>
                      </a:tcPr>
                    </a:tc>
                    <a:extLst>
                      <a:ext uri="{0D108BD9-81ED-4DB2-BD59-A6C34878D82A}">
                        <a16:rowId xmlns:a16="http://schemas.microsoft.com/office/drawing/2014/main" val="199336112"/>
                      </a:ext>
                    </a:extLst>
                  </a:tr>
                  <a:tr h="370840">
                    <a:tc>
                      <a:txBody>
                        <a:bodyPr/>
                        <a:lstStyle/>
                        <a:p>
                          <a:endParaRPr lang="en-US"/>
                        </a:p>
                      </a:txBody>
                      <a:tcPr>
                        <a:blipFill>
                          <a:blip r:embed="rId2"/>
                          <a:stretch>
                            <a:fillRect l="-877" t="-862069" r="-323684" b="-217241"/>
                          </a:stretch>
                        </a:blipFill>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endParaRPr lang="en-US"/>
                        </a:p>
                      </a:txBody>
                      <a:tcPr>
                        <a:blipFill>
                          <a:blip r:embed="rId2"/>
                          <a:stretch>
                            <a:fillRect l="-877" t="-930000" r="-323684" b="-110000"/>
                          </a:stretch>
                        </a:blipFill>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endParaRPr lang="en-US"/>
                        </a:p>
                      </a:txBody>
                      <a:tcPr>
                        <a:blipFill>
                          <a:blip r:embed="rId2"/>
                          <a:stretch>
                            <a:fillRect l="-877" t="-1065517" r="-323684" b="-13793"/>
                          </a:stretch>
                        </a:blipFill>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Fallback>
      </mc:AlternateContent>
      <p:graphicFrame>
        <p:nvGraphicFramePr>
          <p:cNvPr id="7" name="Table 6">
            <a:extLst>
              <a:ext uri="{FF2B5EF4-FFF2-40B4-BE49-F238E27FC236}">
                <a16:creationId xmlns:a16="http://schemas.microsoft.com/office/drawing/2014/main" id="{0AED365C-DC48-7AF4-A078-284C292A56AB}"/>
              </a:ext>
            </a:extLst>
          </p:cNvPr>
          <p:cNvGraphicFramePr>
            <a:graphicFrameLocks noGrp="1"/>
          </p:cNvGraphicFramePr>
          <p:nvPr>
            <p:extLst>
              <p:ext uri="{D42A27DB-BD31-4B8C-83A1-F6EECF244321}">
                <p14:modId xmlns:p14="http://schemas.microsoft.com/office/powerpoint/2010/main" val="3563910381"/>
              </p:ext>
            </p:extLst>
          </p:nvPr>
        </p:nvGraphicFramePr>
        <p:xfrm>
          <a:off x="1219200" y="5683715"/>
          <a:ext cx="4902200" cy="7416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654791142"/>
                    </a:ext>
                  </a:extLst>
                </a:gridCol>
                <a:gridCol w="1143000">
                  <a:extLst>
                    <a:ext uri="{9D8B030D-6E8A-4147-A177-3AD203B41FA5}">
                      <a16:colId xmlns:a16="http://schemas.microsoft.com/office/drawing/2014/main" val="3391699991"/>
                    </a:ext>
                  </a:extLst>
                </a:gridCol>
                <a:gridCol w="990600">
                  <a:extLst>
                    <a:ext uri="{9D8B030D-6E8A-4147-A177-3AD203B41FA5}">
                      <a16:colId xmlns:a16="http://schemas.microsoft.com/office/drawing/2014/main" val="902327569"/>
                    </a:ext>
                  </a:extLst>
                </a:gridCol>
                <a:gridCol w="863600">
                  <a:extLst>
                    <a:ext uri="{9D8B030D-6E8A-4147-A177-3AD203B41FA5}">
                      <a16:colId xmlns:a16="http://schemas.microsoft.com/office/drawing/2014/main" val="3834089133"/>
                    </a:ext>
                  </a:extLst>
                </a:gridCol>
              </a:tblGrid>
              <a:tr h="370840">
                <a:tc>
                  <a:txBody>
                    <a:bodyPr/>
                    <a:lstStyle/>
                    <a:p>
                      <a:pPr algn="r"/>
                      <a:r>
                        <a:rPr lang="en-US" sz="1600" dirty="0">
                          <a:solidFill>
                            <a:schemeClr val="tx1"/>
                          </a:solidFill>
                        </a:rPr>
                        <a:t>ML-DSA-87</a:t>
                      </a:r>
                    </a:p>
                  </a:txBody>
                  <a:tcPr/>
                </a:tc>
                <a:tc>
                  <a:txBody>
                    <a:bodyPr/>
                    <a:lstStyle/>
                    <a:p>
                      <a:pPr algn="r"/>
                      <a:r>
                        <a:rPr lang="en-US" sz="1600" dirty="0">
                          <a:solidFill>
                            <a:schemeClr val="tx1"/>
                          </a:solidFill>
                        </a:rPr>
                        <a:t>Private</a:t>
                      </a:r>
                    </a:p>
                  </a:txBody>
                  <a:tcPr/>
                </a:tc>
                <a:tc>
                  <a:txBody>
                    <a:bodyPr/>
                    <a:lstStyle/>
                    <a:p>
                      <a:pPr algn="r"/>
                      <a:r>
                        <a:rPr lang="en-US" sz="1600" dirty="0">
                          <a:solidFill>
                            <a:schemeClr val="tx1"/>
                          </a:solidFill>
                        </a:rPr>
                        <a:t>Public</a:t>
                      </a:r>
                    </a:p>
                  </a:txBody>
                  <a:tcPr/>
                </a:tc>
                <a:tc>
                  <a:txBody>
                    <a:bodyPr/>
                    <a:lstStyle/>
                    <a:p>
                      <a:pPr algn="r"/>
                      <a:r>
                        <a:rPr lang="en-US" sz="1600" dirty="0">
                          <a:solidFill>
                            <a:schemeClr val="tx1"/>
                          </a:solidFill>
                        </a:rPr>
                        <a:t>Sig</a:t>
                      </a:r>
                    </a:p>
                  </a:txBody>
                  <a:tcPr/>
                </a:tc>
                <a:extLst>
                  <a:ext uri="{0D108BD9-81ED-4DB2-BD59-A6C34878D82A}">
                    <a16:rowId xmlns:a16="http://schemas.microsoft.com/office/drawing/2014/main" val="399329902"/>
                  </a:ext>
                </a:extLst>
              </a:tr>
              <a:tr h="370840">
                <a:tc>
                  <a:txBody>
                    <a:bodyPr/>
                    <a:lstStyle/>
                    <a:p>
                      <a:pPr algn="r"/>
                      <a:r>
                        <a:rPr lang="en-US" sz="1600" dirty="0"/>
                        <a:t>Size (Bytes)</a:t>
                      </a:r>
                    </a:p>
                  </a:txBody>
                  <a:tcPr/>
                </a:tc>
                <a:tc>
                  <a:txBody>
                    <a:bodyPr/>
                    <a:lstStyle/>
                    <a:p>
                      <a:pPr algn="r"/>
                      <a:r>
                        <a:rPr lang="en-US" sz="1600" dirty="0"/>
                        <a:t>4864</a:t>
                      </a:r>
                    </a:p>
                  </a:txBody>
                  <a:tcPr/>
                </a:tc>
                <a:tc>
                  <a:txBody>
                    <a:bodyPr/>
                    <a:lstStyle/>
                    <a:p>
                      <a:pPr algn="r"/>
                      <a:r>
                        <a:rPr lang="en-US" sz="1600" dirty="0"/>
                        <a:t>2592</a:t>
                      </a:r>
                    </a:p>
                  </a:txBody>
                  <a:tcPr/>
                </a:tc>
                <a:tc>
                  <a:txBody>
                    <a:bodyPr/>
                    <a:lstStyle/>
                    <a:p>
                      <a:pPr algn="r"/>
                      <a:r>
                        <a:rPr lang="en-US" sz="1600" dirty="0"/>
                        <a:t>4595</a:t>
                      </a:r>
                    </a:p>
                  </a:txBody>
                  <a:tcPr/>
                </a:tc>
                <a:extLst>
                  <a:ext uri="{0D108BD9-81ED-4DB2-BD59-A6C34878D82A}">
                    <a16:rowId xmlns:a16="http://schemas.microsoft.com/office/drawing/2014/main" val="3542930788"/>
                  </a:ext>
                </a:extLst>
              </a:tr>
            </a:tbl>
          </a:graphicData>
        </a:graphic>
      </p:graphicFrame>
    </p:spTree>
    <p:extLst>
      <p:ext uri="{BB962C8B-B14F-4D97-AF65-F5344CB8AC3E}">
        <p14:creationId xmlns:p14="http://schemas.microsoft.com/office/powerpoint/2010/main" val="42705737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Keygen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54229" y="2017896"/>
                <a:ext cx="7856371" cy="41543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Keygen</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a14:m>
                <a:r>
                  <a:rPr lang="en-US" sz="1800" dirty="0">
                    <a:solidFill>
                      <a:schemeClr val="tx1"/>
                    </a:solidFill>
                    <a:latin typeface="Calibri" panose="020F0502020204030204" pitchFamily="34" charset="0"/>
                    <a:cs typeface="Calibri" panose="020F0502020204030204" pitchFamily="34" charset="0"/>
                    <a:sym typeface="Arial"/>
                  </a:rPr>
                  <a:t> (random)</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1024</m:t>
                        </m:r>
                      </m:e>
                    </m:d>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(256, 512, 256) bits respectively</a:t>
                </a: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𝐸𝑥𝑝𝑎𝑛𝑑𝑆</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e>
                        </m:d>
                      </m:e>
                    </m:d>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0</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𝑃𝑜𝑤𝑒𝑟</m:t>
                    </m:r>
                    <m:r>
                      <a:rPr lang="en-US" sz="1800" b="0" i="1" smtClean="0">
                        <a:solidFill>
                          <a:schemeClr val="tx1"/>
                        </a:solidFill>
                        <a:latin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cs typeface="Calibri" panose="020F0502020204030204" pitchFamily="34" charset="0"/>
                        <a:sym typeface="Arial"/>
                      </a:rPr>
                      <m:t>𝑅𝑜𝑢𝑛𝑑</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 </m:t>
                    </m:r>
                    <m:r>
                      <a:rPr lang="en-US" sz="1800" b="0" i="1" smtClean="0">
                        <a:solidFill>
                          <a:schemeClr val="tx1"/>
                        </a:solidFill>
                        <a:latin typeface="Cambria Math" panose="02040503050406030204" pitchFamily="18" charset="0"/>
                        <a:cs typeface="Calibri" panose="020F0502020204030204" pitchFamily="34" charset="0"/>
                        <a:sym typeface="Arial"/>
                      </a:rPr>
                      <m:t>𝑝𝑘𝐸𝑛𝑐𝑜𝑑𝑒</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𝐵𝑦𝑡𝑒𝑠𝑇𝑜𝐵𝑖𝑡𝑠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𝑠𝑘𝐸𝑛𝑐𝑜𝑑𝑒</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54229" y="2017896"/>
                <a:ext cx="7856371" cy="4154304"/>
              </a:xfrm>
              <a:prstGeom prst="rect">
                <a:avLst/>
              </a:prstGeom>
              <a:blipFill>
                <a:blip r:embed="rId2"/>
                <a:stretch>
                  <a:fillRect l="-1935" t="-212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103</a:t>
            </a:fld>
            <a:endParaRPr lang="en-US"/>
          </a:p>
        </p:txBody>
      </p:sp>
    </p:spTree>
    <p:extLst>
      <p:ext uri="{BB962C8B-B14F-4D97-AF65-F5344CB8AC3E}">
        <p14:creationId xmlns:p14="http://schemas.microsoft.com/office/powerpoint/2010/main" val="132882808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Sign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92488" y="1066800"/>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sym typeface="Arial"/>
                  </a:rPr>
                  <a:t>Sign </a:t>
                </a:r>
              </a:p>
              <a:p>
                <a:pPr marL="8001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𝑠𝑘𝑑𝑒𝑐𝑜𝑑𝑒</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𝑁𝑇𝑇</m:t>
                    </m:r>
                    <m:r>
                      <a:rPr lang="en-US" sz="1400" b="0" i="1" smtClean="0">
                        <a:solidFill>
                          <a:schemeClr val="tx1"/>
                        </a:solidFill>
                        <a:latin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r>
                      <a:rPr lang="en-US" sz="1400" i="1">
                        <a:solidFill>
                          <a:schemeClr val="tx1"/>
                        </a:solidFill>
                        <a:latin typeface="Cambria Math" panose="02040503050406030204" pitchFamily="18" charset="0"/>
                        <a:cs typeface="Calibri" panose="020F0502020204030204" pitchFamily="34" charset="0"/>
                        <a:sym typeface="Arial"/>
                      </a:rPr>
                      <m:t>(</m:t>
                    </m:r>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r>
                      <a:rPr lang="en-US" sz="1400" i="1">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i="1">
                                <a:solidFill>
                                  <a:schemeClr val="tx1"/>
                                </a:solidFill>
                                <a:latin typeface="Cambria Math" panose="02040503050406030204" pitchFamily="18" charset="0"/>
                                <a:cs typeface="Calibri" panose="020F0502020204030204" pitchFamily="34" charset="0"/>
                                <a:sym typeface="Arial"/>
                              </a:rPr>
                              <m:t>1</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d>
                      <m:dPr>
                        <m:ctrlPr>
                          <a:rPr lang="en-US" sz="1400" i="1">
                            <a:solidFill>
                              <a:schemeClr val="tx1"/>
                            </a:solidFill>
                            <a:latin typeface="Cambria Math" panose="02040503050406030204" pitchFamily="18" charset="0"/>
                            <a:cs typeface="Calibri" panose="020F0502020204030204" pitchFamily="34" charset="0"/>
                            <a:sym typeface="Arial"/>
                          </a:rPr>
                        </m:ctrlPr>
                      </m:d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cs typeface="Calibri" panose="020F0502020204030204" pitchFamily="34" charset="0"/>
                                <a:sym typeface="Arial"/>
                              </a:rPr>
                              <m:t>0</m:t>
                            </m:r>
                          </m:sub>
                        </m:sSub>
                      </m:e>
                    </m:d>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r>
                          <a:rPr lang="en-US" sz="1400" b="0" i="1" smtClean="0">
                            <a:solidFill>
                              <a:schemeClr val="tx1"/>
                            </a:solidFill>
                            <a:latin typeface="Cambria Math" panose="02040503050406030204" pitchFamily="18" charset="0"/>
                            <a:cs typeface="Calibri" panose="020F0502020204030204" pitchFamily="34" charset="0"/>
                            <a:sym typeface="Arial"/>
                          </a:rPr>
                          <m:t>𝐴</m:t>
                        </m:r>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b="0" i="1" smtClean="0">
                        <a:solidFill>
                          <a:schemeClr val="tx1"/>
                        </a:solidFill>
                        <a:latin typeface="Cambria Math" panose="02040503050406030204" pitchFamily="18" charset="0"/>
                        <a:cs typeface="Calibri" panose="020F0502020204030204" pitchFamily="34" charset="0"/>
                        <a:sym typeface="Arial"/>
                      </a:rPr>
                      <m:t>𝑟𝑛𝑑</m:t>
                    </m:r>
                    <m:r>
                      <a:rPr lang="en-US" sz="14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4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sup>
                        <m:r>
                          <a:rPr lang="en-US" sz="1400" b="0" i="1" smtClean="0">
                            <a:solidFill>
                              <a:schemeClr val="tx1"/>
                            </a:solidFill>
                            <a:latin typeface="Cambria Math" panose="02040503050406030204" pitchFamily="18" charset="0"/>
                            <a:cs typeface="Calibri" panose="020F0502020204030204" pitchFamily="34" charset="0"/>
                            <a:sym typeface="Arial"/>
                          </a:rPr>
                          <m:t>256</m:t>
                        </m:r>
                      </m:sup>
                    </m:sSup>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𝑟𝑛𝑑</m:t>
                                </m:r>
                              </m:e>
                            </m:d>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4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while(1)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𝐸𝑥𝑝𝑎𝑛𝑑𝑀𝑎𝑠𝑘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l-GR"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e>
                    </m:d>
                  </m:oMath>
                </a14:m>
                <a:r>
                  <a:rPr lang="en-US"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first 256 and last </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256−2</m:t>
                    </m:r>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bits</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continue</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e>
                        </m:d>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 # 1’s in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break</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startAt="9"/>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𝑠𝑖𝑔𝐸𝑛𝑐𝑜𝑑𝑒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92488" y="1066800"/>
                <a:ext cx="8191500" cy="5273858"/>
              </a:xfrm>
              <a:prstGeom prst="rect">
                <a:avLst/>
              </a:prstGeom>
              <a:blipFill>
                <a:blip r:embed="rId2"/>
                <a:stretch>
                  <a:fillRect l="-1238" t="-1202" b="-48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104</a:t>
            </a:fld>
            <a:endParaRPr lang="en-US"/>
          </a:p>
        </p:txBody>
      </p:sp>
    </p:spTree>
    <p:extLst>
      <p:ext uri="{BB962C8B-B14F-4D97-AF65-F5344CB8AC3E}">
        <p14:creationId xmlns:p14="http://schemas.microsoft.com/office/powerpoint/2010/main" val="2232388654"/>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Verify</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0429" y="1442149"/>
                <a:ext cx="7551571" cy="518725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Verify</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𝑝𝑘𝑑𝑒𝑐𝑜𝑑𝑒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m:t>
                        </m:r>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𝑠𝑖𝑔𝑑𝑒𝑐𝑜𝑑𝑒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𝐵𝑦𝑡𝑒𝑠𝑡𝑜𝐵𝑖𝑡𝑠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r>
                  <a:rPr lang="en-US" sz="18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first 256 and last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256−2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sz="1800" dirty="0">
                    <a:solidFill>
                      <a:schemeClr val="tx1"/>
                    </a:solidFill>
                    <a:latin typeface="Calibri" panose="020F0502020204030204" pitchFamily="34" charset="0"/>
                    <a:cs typeface="Calibri" panose="020F0502020204030204" pitchFamily="34" charset="0"/>
                    <a:sym typeface="Arial"/>
                  </a:rPr>
                  <a:t> bits</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𝑆𝑎𝑚𝑝𝑙𝑒𝐵𝑎𝑙𝑙</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𝑎𝑝𝑝𝑥</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𝑐</m:t>
                        </m:r>
                      </m:e>
                    </m:d>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cs typeface="Calibri" panose="020F0502020204030204" pitchFamily="34" charset="0"/>
                                <a:sym typeface="Arial"/>
                              </a:rPr>
                              <m:t>𝑑</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𝑢𝑠𝑒h𝑖𝑛𝑡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m:t>
                    </m:r>
                    <m:sSubSup>
                      <m:sSubSupPr>
                        <m:ctrlPr>
                          <a:rPr lang="en-US" sz="1800" i="1">
                            <a:solidFill>
                              <a:schemeClr val="tx1"/>
                            </a:solidFill>
                            <a:latin typeface="Cambria Math" panose="02040503050406030204" pitchFamily="18" charset="0"/>
                            <a:cs typeface="Calibri" panose="020F0502020204030204" pitchFamily="34" charset="0"/>
                            <a:sym typeface="Arial"/>
                          </a:rPr>
                        </m:ctrlPr>
                      </m:sSubSupPr>
                      <m:e>
                        <m:r>
                          <a:rPr lang="en-US" sz="1800" i="1">
                            <a:solidFill>
                              <a:schemeClr val="tx1"/>
                            </a:solidFill>
                            <a:latin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cs typeface="Calibri" panose="020F0502020204030204" pitchFamily="34" charset="0"/>
                            <a:sym typeface="Arial"/>
                          </a:rPr>
                          <m:t>𝑎𝑝𝑝𝑥</m:t>
                        </m:r>
                      </m:sub>
                      <m:sup>
                        <m:r>
                          <a:rPr lang="en-US" sz="1800" i="1">
                            <a:solidFill>
                              <a:schemeClr val="tx1"/>
                            </a:solidFill>
                            <a:latin typeface="Cambria Math" panose="02040503050406030204" pitchFamily="18" charset="0"/>
                            <a:cs typeface="Calibri" panose="020F0502020204030204" pitchFamily="34" charset="0"/>
                            <a:sym typeface="Arial"/>
                          </a:rPr>
                          <m:t>′</m:t>
                        </m:r>
                      </m:sup>
                    </m:sSubSup>
                  </m:oMath>
                </a14:m>
                <a:r>
                  <a:rPr lang="en-US" sz="1800" dirty="0">
                    <a:solidFill>
                      <a:schemeClr val="tx1"/>
                    </a:solidFill>
                    <a:latin typeface="Calibri" panose="020F0502020204030204" pitchFamily="34" charset="0"/>
                    <a:cs typeface="Calibri" panose="020F0502020204030204" pitchFamily="34" charset="0"/>
                    <a:sym typeface="Arial"/>
                  </a:rPr>
                  <a:t>)</a:t>
                </a:r>
                <a:endParaRPr lang="en-US" sz="2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Sup>
                          <m:sSub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e>
                      <m: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and # 1’s in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0429" y="1442149"/>
                <a:ext cx="7551571" cy="5187251"/>
              </a:xfrm>
              <a:prstGeom prst="rect">
                <a:avLst/>
              </a:prstGeom>
              <a:blipFill>
                <a:blip r:embed="rId2"/>
                <a:stretch>
                  <a:fillRect l="-2017" t="-170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105</a:t>
            </a:fld>
            <a:endParaRPr lang="en-US"/>
          </a:p>
        </p:txBody>
      </p:sp>
    </p:spTree>
    <p:extLst>
      <p:ext uri="{BB962C8B-B14F-4D97-AF65-F5344CB8AC3E}">
        <p14:creationId xmlns:p14="http://schemas.microsoft.com/office/powerpoint/2010/main" val="213189130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a:t>
            </a:r>
            <a:r>
              <a:rPr lang="en-US" b="0" kern="0" dirty="0" err="1">
                <a:latin typeface="+mj-lt"/>
                <a:cs typeface="Calibri" panose="020F0502020204030204" pitchFamily="34" charset="0"/>
              </a:rPr>
              <a:t>Kyber</a:t>
            </a:r>
            <a:r>
              <a:rPr lang="en-US" b="0" kern="0" dirty="0">
                <a:latin typeface="+mj-lt"/>
                <a:cs typeface="Calibri" panose="020F0502020204030204" pitchFamily="34" charset="0"/>
              </a:rPr>
              <a:t>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8200" y="1676400"/>
                <a:ext cx="73152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64∙</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𝑋𝑂𝐹</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e>
                            </m:d>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𝜌𝜌</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32</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sSup>
                      <m:sSup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are different for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Dilithium</a:t>
                </a: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is based on the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Fujisak</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-Okamoto transform</a:t>
                </a: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8200" y="1676400"/>
                <a:ext cx="7315200" cy="4419600"/>
              </a:xfrm>
              <a:prstGeom prst="rect">
                <a:avLst/>
              </a:prstGeom>
              <a:blipFill>
                <a:blip r:embed="rId2"/>
                <a:stretch>
                  <a:fillRect l="-1906"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106</a:t>
            </a:fld>
            <a:endParaRPr lang="en-US"/>
          </a:p>
        </p:txBody>
      </p:sp>
    </p:spTree>
    <p:extLst>
      <p:ext uri="{BB962C8B-B14F-4D97-AF65-F5344CB8AC3E}">
        <p14:creationId xmlns:p14="http://schemas.microsoft.com/office/powerpoint/2010/main" val="186474076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16030" y="914400"/>
                <a:ext cx="8699370"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d>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latin typeface="Calibri" panose="020F0502020204030204" pitchFamily="34" charset="0"/>
                    <a:ea typeface="Cambria Math" panose="02040503050406030204" pitchFamily="18" charset="0"/>
                    <a:cs typeface="Calibri" panose="020F0502020204030204" pitchFamily="34" charset="0"/>
                    <a:sym typeface="Arial"/>
                  </a:rPr>
                  <a:t>  --- samples from distribution </a:t>
                </a:r>
                <a14:m>
                  <m:oMath xmlns:m="http://schemas.openxmlformats.org/officeDocument/2006/math">
                    <m:sSub>
                      <m:sSub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latin typeface="Cambria Math" panose="02040503050406030204" pitchFamily="18" charset="0"/>
                            <a:ea typeface="Cambria Math" panose="02040503050406030204" pitchFamily="18" charset="0"/>
                            <a:cs typeface="Calibri" panose="020F0502020204030204" pitchFamily="34" charset="0"/>
                            <a:sym typeface="Arial"/>
                          </a:rPr>
                          <m:t>𝐷</m:t>
                        </m:r>
                      </m:e>
                      <m: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𝑞</m:t>
                        </m:r>
                      </m:sub>
                    </m:s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𝐵𝑦𝑡𝑒𝑇𝑜𝐵𝑖𝑡𝑠</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n-US" sz="16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y</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574675"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endParaRPr lang="en-US" sz="12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endParaRPr lang="en-US" sz="12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r>
                  <a:rPr lang="en-US" sz="1600" b="0" dirty="0">
                    <a:latin typeface="Calibri" panose="020F0502020204030204" pitchFamily="34" charset="0"/>
                    <a:ea typeface="Cambria Math" panose="02040503050406030204" pitchFamily="18" charset="0"/>
                    <a:cs typeface="Calibri" panose="020F0502020204030204" pitchFamily="34" charset="0"/>
                    <a:sym typeface="Arial"/>
                  </a:rPr>
                  <a:t>For central binomial distribution with </a:t>
                </a:r>
                <a14:m>
                  <m:oMath xmlns:m="http://schemas.openxmlformats.org/officeDocument/2006/math">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=10000, </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2</m:t>
                        </m:r>
                      </m:den>
                    </m:f>
                    <m:r>
                      <a:rPr lang="en-US" sz="1600" b="0" i="0" smtClean="0">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l-GR" sz="1600" b="0" i="1" smtClean="0">
                        <a:latin typeface="Cambria Math" panose="02040503050406030204" pitchFamily="18" charset="0"/>
                        <a:ea typeface="Cambria Math" panose="02040503050406030204" pitchFamily="18" charset="0"/>
                        <a:cs typeface="Calibri" panose="020F0502020204030204" pitchFamily="34" charset="0"/>
                        <a:sym typeface="Arial"/>
                      </a:rPr>
                      <m:t>σ</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rad>
                      <m:radPr>
                        <m:degHide m:val="on"/>
                        <m:ctrlP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ctrlPr>
                      </m:radPr>
                      <m:deg/>
                      <m:e>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𝑁𝑝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e>
                    </m:rad>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4900≤</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=4900</m:t>
                        </m:r>
                      </m:sub>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m:t>
                        </m:r>
                      </m:sup>
                      <m:e>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m>
                              <m:mPr>
                                <m:mcs>
                                  <m:mc>
                                    <m:mcPr>
                                      <m:count m:val="1"/>
                                      <m:mcJc m:val="center"/>
                                    </m:mcPr>
                                  </m:mc>
                                </m:mcs>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mPr>
                              <m:mr>
                                <m:e>
                                  <m:r>
                                    <m:rPr>
                                      <m:brk m:alnAt="7"/>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mr>
                              <m:m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mr>
                            </m:m>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sSup>
                          <m:sSup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l-GR"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Φ</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5100−5000</m:t>
                            </m:r>
                          </m:num>
                          <m:den>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50</m:t>
                            </m:r>
                          </m:den>
                        </m:f>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l-GR" sz="1600" i="1">
                        <a:latin typeface="Cambria Math" panose="02040503050406030204" pitchFamily="18" charset="0"/>
                        <a:ea typeface="Cambria Math" panose="02040503050406030204" pitchFamily="18" charset="0"/>
                        <a:cs typeface="Calibri" panose="020F0502020204030204" pitchFamily="34" charset="0"/>
                        <a:sym typeface="Arial"/>
                      </a:rPr>
                      <m:t>Φ</m:t>
                    </m:r>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i="1">
                            <a:latin typeface="Cambria Math" panose="02040503050406030204" pitchFamily="18" charset="0"/>
                            <a:ea typeface="Cambria Math" panose="02040503050406030204" pitchFamily="18" charset="0"/>
                            <a:cs typeface="Calibri" panose="020F0502020204030204" pitchFamily="34" charset="0"/>
                            <a:sym typeface="Arial"/>
                          </a:rPr>
                          <m:t>5100−5000</m:t>
                        </m:r>
                      </m:num>
                      <m:den>
                        <m:r>
                          <a:rPr lang="en-US" sz="1600" i="1">
                            <a:latin typeface="Cambria Math" panose="02040503050406030204" pitchFamily="18" charset="0"/>
                            <a:ea typeface="Cambria Math" panose="02040503050406030204" pitchFamily="18" charset="0"/>
                            <a:cs typeface="Calibri" panose="020F0502020204030204" pitchFamily="34" charset="0"/>
                            <a:sym typeface="Arial"/>
                          </a:rPr>
                          <m:t>50</m:t>
                        </m:r>
                      </m:den>
                    </m:f>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l-GR" sz="16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Φ</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CDF for normal distribution</a:t>
                </a:r>
              </a:p>
              <a:p>
                <a:pPr>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samples uniformly from </a:t>
                </a: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16030" y="914400"/>
                <a:ext cx="8699370" cy="5461726"/>
              </a:xfrm>
              <a:prstGeom prst="rect">
                <a:avLst/>
              </a:prstGeom>
              <a:blipFill>
                <a:blip r:embed="rId2"/>
                <a:stretch>
                  <a:fillRect l="-3785" b="-649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107</a:t>
            </a:fld>
            <a:endParaRPr lang="en-US"/>
          </a:p>
        </p:txBody>
      </p:sp>
    </p:spTree>
    <p:extLst>
      <p:ext uri="{BB962C8B-B14F-4D97-AF65-F5344CB8AC3E}">
        <p14:creationId xmlns:p14="http://schemas.microsoft.com/office/powerpoint/2010/main" val="389440441"/>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851954" cy="5334000"/>
              </a:xfrm>
              <a:prstGeom prst="rect">
                <a:avLst/>
              </a:prstGeom>
              <a:blipFill>
                <a:blip r:embed="rId2"/>
                <a:stretch>
                  <a:fillRect l="-177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108</a:t>
            </a:fld>
            <a:endParaRPr lang="en-US"/>
          </a:p>
        </p:txBody>
      </p:sp>
    </p:spTree>
    <p:extLst>
      <p:ext uri="{BB962C8B-B14F-4D97-AF65-F5344CB8AC3E}">
        <p14:creationId xmlns:p14="http://schemas.microsoft.com/office/powerpoint/2010/main" val="405582068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71059"/>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71059"/>
                <a:ext cx="7848600" cy="4403690"/>
              </a:xfrm>
              <a:prstGeom prst="rect">
                <a:avLst/>
              </a:prstGeom>
              <a:blipFill>
                <a:blip r:embed="rId3"/>
                <a:stretch>
                  <a:fillRect l="-1780" t="-86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109</a:t>
            </a:fld>
            <a:endParaRPr lang="en-US"/>
          </a:p>
        </p:txBody>
      </p:sp>
    </p:spTree>
    <p:extLst>
      <p:ext uri="{BB962C8B-B14F-4D97-AF65-F5344CB8AC3E}">
        <p14:creationId xmlns:p14="http://schemas.microsoft.com/office/powerpoint/2010/main" val="376503730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685800" y="1600200"/>
            <a:ext cx="7772400" cy="48006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y=</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  m=(y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u=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we get (</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0= 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x+(a-2mu)x+b-u</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are the roots of this equations so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P*Q=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–u=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P≠Q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71059"/>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∙3303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71059"/>
                <a:ext cx="7848600" cy="4403690"/>
              </a:xfrm>
              <a:prstGeom prst="rect">
                <a:avLst/>
              </a:prstGeom>
              <a:blipFill>
                <a:blip r:embed="rId3"/>
                <a:stretch>
                  <a:fillRect l="-1780" t="-115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110</a:t>
            </a:fld>
            <a:endParaRPr lang="en-US"/>
          </a:p>
        </p:txBody>
      </p:sp>
    </p:spTree>
    <p:extLst>
      <p:ext uri="{BB962C8B-B14F-4D97-AF65-F5344CB8AC3E}">
        <p14:creationId xmlns:p14="http://schemas.microsoft.com/office/powerpoint/2010/main" val="2264378753"/>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89029" y="-1384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384160"/>
                <a:ext cx="7848600" cy="4648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𝑒𝑛𝑐𝑜𝑑𝑒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is an array of length 256,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or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0;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&lt; 256;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(j=0; j &lt; d;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j++</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eturn bits-to-bytes(b)</a:t>
                </a:r>
              </a:p>
              <a:p>
                <a:pPr lvl="1" indent="0">
                  <a:spcBef>
                    <a:spcPts val="0"/>
                  </a:spcBef>
                  <a:buClr>
                    <a:srgbClr val="000000">
                      <a:lumMod val="60000"/>
                      <a:lumOff val="40000"/>
                    </a:srgbClr>
                  </a:buClr>
                  <a:buNone/>
                </a:pP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byte array of length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𝑏𝑦𝑡𝑒𝑠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𝑡𝑜</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=0; i &lt; 256;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e>
                    </m:nary>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384160"/>
                <a:ext cx="7848600" cy="46482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111</a:t>
            </a:fld>
            <a:endParaRPr lang="en-US"/>
          </a:p>
        </p:txBody>
      </p:sp>
    </p:spTree>
    <p:extLst>
      <p:ext uri="{BB962C8B-B14F-4D97-AF65-F5344CB8AC3E}">
        <p14:creationId xmlns:p14="http://schemas.microsoft.com/office/powerpoint/2010/main" val="2475312508"/>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295400"/>
                <a:ext cx="8153400" cy="4871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r>
                  <a:rPr lang="en-US" sz="18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1800" i="1">
                        <a:latin typeface="Cambria Math" panose="02040503050406030204" pitchFamily="18" charset="0"/>
                        <a:cs typeface="Calibri" panose="020F0502020204030204" pitchFamily="34" charset="0"/>
                        <a:sym typeface="Arial"/>
                      </a:rPr>
                      <m:t>(</m:t>
                    </m:r>
                    <m:r>
                      <a:rPr lang="en-US" sz="1800" i="1">
                        <a:latin typeface="Cambria Math" panose="02040503050406030204" pitchFamily="18" charset="0"/>
                        <a:cs typeface="Calibri" panose="020F0502020204030204" pitchFamily="34" charset="0"/>
                        <a:sym typeface="Arial"/>
                      </a:rPr>
                      <m:t>𝑝</m:t>
                    </m:r>
                    <m:r>
                      <a:rPr lang="en-US" sz="1800" i="1">
                        <a:latin typeface="Cambria Math" panose="02040503050406030204" pitchFamily="18" charset="0"/>
                        <a:cs typeface="Calibri" panose="020F0502020204030204" pitchFamily="34" charset="0"/>
                        <a:sym typeface="Arial"/>
                      </a:rPr>
                      <m:t>=3329, </m:t>
                    </m:r>
                    <m:r>
                      <a:rPr lang="en-US" sz="1800" i="1">
                        <a:latin typeface="Cambria Math" panose="02040503050406030204" pitchFamily="18" charset="0"/>
                        <a:cs typeface="Calibri" panose="020F0502020204030204" pitchFamily="34" charset="0"/>
                        <a:sym typeface="Arial"/>
                      </a:rPr>
                      <m:t>𝑅</m:t>
                    </m:r>
                    <m:r>
                      <a:rPr lang="en-US" sz="1800" i="1">
                        <a:latin typeface="Cambria Math" panose="02040503050406030204" pitchFamily="18" charset="0"/>
                        <a:cs typeface="Calibri" panose="020F0502020204030204" pitchFamily="34" charset="0"/>
                        <a:sym typeface="Arial"/>
                      </a:rPr>
                      <m:t>=</m:t>
                    </m:r>
                    <m:f>
                      <m:fPr>
                        <m:ctrlPr>
                          <a:rPr lang="en-US" sz="1800" i="1">
                            <a:latin typeface="Cambria Math" panose="02040503050406030204" pitchFamily="18" charset="0"/>
                            <a:cs typeface="Calibri" panose="020F0502020204030204" pitchFamily="34" charset="0"/>
                            <a:sym typeface="Arial"/>
                          </a:rPr>
                        </m:ctrlPr>
                      </m:fPr>
                      <m:num>
                        <m:sSub>
                          <m:sSubPr>
                            <m:ctrlPr>
                              <a:rPr lang="en-US" sz="1800" i="1">
                                <a:latin typeface="Cambria Math" panose="02040503050406030204" pitchFamily="18" charset="0"/>
                                <a:cs typeface="Calibri" panose="020F0502020204030204" pitchFamily="34" charset="0"/>
                                <a:sym typeface="Arial"/>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latin typeface="Cambria Math" panose="02040503050406030204" pitchFamily="18" charset="0"/>
                                <a:cs typeface="Calibri" panose="020F0502020204030204" pitchFamily="34" charset="0"/>
                                <a:sym typeface="Arial"/>
                              </a:rPr>
                              <m:t>𝑝</m:t>
                            </m:r>
                          </m:sub>
                        </m:sSub>
                      </m:num>
                      <m:den>
                        <m:sSup>
                          <m:sSupPr>
                            <m:ctrlPr>
                              <a:rPr lang="en-US" sz="1800" i="1">
                                <a:latin typeface="Cambria Math" panose="02040503050406030204" pitchFamily="18" charset="0"/>
                                <a:cs typeface="Calibri" panose="020F0502020204030204" pitchFamily="34" charset="0"/>
                                <a:sym typeface="Arial"/>
                              </a:rPr>
                            </m:ctrlPr>
                          </m:sSupPr>
                          <m:e>
                            <m:r>
                              <a:rPr lang="en-US" sz="1800" i="1">
                                <a:latin typeface="Cambria Math" panose="02040503050406030204" pitchFamily="18" charset="0"/>
                                <a:cs typeface="Calibri" panose="020F0502020204030204" pitchFamily="34" charset="0"/>
                                <a:sym typeface="Arial"/>
                              </a:rPr>
                              <m:t>𝑥</m:t>
                            </m:r>
                          </m:e>
                          <m:sup>
                            <m:r>
                              <a:rPr lang="en-US" sz="1800" i="1">
                                <a:latin typeface="Cambria Math" panose="02040503050406030204" pitchFamily="18" charset="0"/>
                                <a:cs typeface="Calibri" panose="020F0502020204030204" pitchFamily="34" charset="0"/>
                                <a:sym typeface="Arial"/>
                              </a:rPr>
                              <m:t>256</m:t>
                            </m:r>
                          </m:sup>
                        </m:sSup>
                        <m:r>
                          <a:rPr lang="en-US" sz="1800" i="1">
                            <a:latin typeface="Cambria Math" panose="02040503050406030204" pitchFamily="18" charset="0"/>
                            <a:cs typeface="Calibri" panose="020F0502020204030204" pitchFamily="34" charset="0"/>
                            <a:sym typeface="Arial"/>
                          </a:rPr>
                          <m:t>+1</m:t>
                        </m:r>
                      </m:den>
                    </m:f>
                    <m:r>
                      <a:rPr lang="en-US" sz="1800" i="1">
                        <a:latin typeface="Cambria Math" panose="02040503050406030204" pitchFamily="18" charset="0"/>
                        <a:cs typeface="Calibri" panose="020F0502020204030204" pitchFamily="34" charset="0"/>
                        <a:sym typeface="Arial"/>
                      </a:rPr>
                      <m:t>, </m:t>
                    </m:r>
                    <m:r>
                      <a:rPr lang="en-US" sz="1800" i="1">
                        <a:latin typeface="Cambria Math" panose="02040503050406030204" pitchFamily="18" charset="0"/>
                        <a:cs typeface="Calibri" panose="020F0502020204030204" pitchFamily="34" charset="0"/>
                        <a:sym typeface="Arial"/>
                      </a:rPr>
                      <m:t>𝑘</m:t>
                    </m:r>
                    <m:r>
                      <a:rPr lang="en-US" sz="1800" i="1">
                        <a:latin typeface="Cambria Math" panose="02040503050406030204" pitchFamily="18" charset="0"/>
                        <a:cs typeface="Calibri" panose="020F0502020204030204" pitchFamily="34" charset="0"/>
                        <a:sym typeface="Arial"/>
                      </a:rPr>
                      <m:t>=4, </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18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800" i="1" dirty="0">
                            <a:latin typeface="Cambria Math" panose="02040503050406030204" pitchFamily="18" charset="0"/>
                            <a:cs typeface="Calibri" panose="020F0502020204030204" pitchFamily="34" charset="0"/>
                            <a:sym typeface="Arial"/>
                          </a:rPr>
                        </m:ctrlPr>
                      </m:accPr>
                      <m:e>
                        <m:r>
                          <a:rPr lang="en-US" sz="1800" i="1" dirty="0">
                            <a:latin typeface="Cambria Math" panose="02040503050406030204" pitchFamily="18" charset="0"/>
                            <a:cs typeface="Calibri" panose="020F0502020204030204" pitchFamily="34" charset="0"/>
                            <a:sym typeface="Arial"/>
                          </a:rPr>
                          <m:t>𝑥</m:t>
                        </m:r>
                      </m:e>
                    </m:acc>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𝑁𝑇𝑇</m:t>
                    </m:r>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𝑥</m:t>
                    </m:r>
                    <m:r>
                      <a:rPr lang="en-US" sz="1800" i="1" dirty="0">
                        <a:latin typeface="Cambria Math" panose="02040503050406030204" pitchFamily="18" charset="0"/>
                        <a:cs typeface="Calibri" panose="020F0502020204030204" pitchFamily="34" charset="0"/>
                        <a:sym typeface="Arial"/>
                      </a:rPr>
                      <m:t>)</m:t>
                    </m:r>
                  </m:oMath>
                </a14:m>
                <a:r>
                  <a:rPr lang="en-US" sz="1800" dirty="0">
                    <a:latin typeface="Calibri" panose="020F0502020204030204" pitchFamily="34" charset="0"/>
                    <a:cs typeface="Calibri" panose="020F0502020204030204" pitchFamily="34" charset="0"/>
                    <a:sym typeface="Arial"/>
                  </a:rPr>
                  <a:t> </a:t>
                </a:r>
              </a:p>
              <a:p>
                <a:pPr marL="285750" indent="-285750">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Make public key</a:t>
                </a: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dirty="0">
                    <a:solidFill>
                      <a:schemeClr val="tx1"/>
                    </a:solidFill>
                    <a:latin typeface="Calibri" panose="020F0502020204030204" pitchFamily="34" charset="0"/>
                    <a:cs typeface="Calibri" panose="020F0502020204030204" pitchFamily="34" charset="0"/>
                    <a:sym typeface="Arial"/>
                  </a:rPr>
                  <a:t>generate a </a:t>
                </a:r>
                <a:r>
                  <a:rPr lang="en-US" sz="1800" dirty="0" err="1">
                    <a:solidFill>
                      <a:schemeClr val="tx1"/>
                    </a:solidFill>
                    <a:latin typeface="Calibri" panose="020F0502020204030204" pitchFamily="34" charset="0"/>
                    <a:cs typeface="Calibri" panose="020F0502020204030204" pitchFamily="34" charset="0"/>
                    <a:sym typeface="Arial"/>
                  </a:rPr>
                  <a:t>Dilithium</a:t>
                </a:r>
                <a:r>
                  <a:rPr lang="en-US" sz="1800" dirty="0">
                    <a:solidFill>
                      <a:schemeClr val="tx1"/>
                    </a:solidFill>
                    <a:latin typeface="Calibri" panose="020F0502020204030204" pitchFamily="34" charset="0"/>
                    <a:cs typeface="Calibri" panose="020F0502020204030204" pitchFamily="34" charset="0"/>
                    <a:sym typeface="Arial"/>
                  </a:rPr>
                  <a:t>-like key (see full version)</a:t>
                </a: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endParaRPr lang="en-US" sz="1800" dirty="0">
                  <a:solidFill>
                    <a:schemeClr val="tx1"/>
                  </a:solidFill>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r>
                      <a:rPr lang="en-US" i="1">
                        <a:latin typeface="Cambria Math" panose="02040503050406030204" pitchFamily="18" charset="0"/>
                        <a:cs typeface="Calibri" panose="020F0502020204030204" pitchFamily="34" charset="0"/>
                        <a:sym typeface="Arial"/>
                      </a:rPr>
                      <m:t>𝑟</m:t>
                    </m:r>
                    <m:r>
                      <a:rPr lang="en-US"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1</m:t>
                            </m:r>
                          </m:sub>
                        </m:sSub>
                      </m:sub>
                    </m:sSub>
                    <m:r>
                      <a:rPr lang="en-US" i="1">
                        <a:latin typeface="Cambria Math" panose="02040503050406030204" pitchFamily="18" charset="0"/>
                        <a:cs typeface="Calibri" panose="020F0502020204030204" pitchFamily="34" charset="0"/>
                        <a:sym typeface="Arial"/>
                      </a:rPr>
                      <m:t> </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𝑒</m:t>
                        </m:r>
                      </m:e>
                      <m:sub>
                        <m:r>
                          <a:rPr lang="en-US" i="1">
                            <a:latin typeface="Cambria Math" panose="02040503050406030204" pitchFamily="18" charset="0"/>
                            <a:cs typeface="Calibri" panose="020F0502020204030204" pitchFamily="34" charset="0"/>
                            <a:sym typeface="Arial"/>
                          </a:rPr>
                          <m:t>1</m:t>
                        </m:r>
                      </m:sub>
                    </m:sSub>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2</m:t>
                            </m:r>
                          </m:sub>
                        </m:sSub>
                      </m:sub>
                    </m:sSub>
                  </m:oMath>
                </a14:m>
                <a:r>
                  <a:rPr lang="en-US" dirty="0">
                    <a:latin typeface="Calibri" panose="020F0502020204030204" pitchFamily="34" charset="0"/>
                    <a:cs typeface="Calibri" panose="020F0502020204030204" pitchFamily="34" charset="0"/>
                    <a:sym typeface="Arial"/>
                  </a:rPr>
                  <a:t>]</a:t>
                </a:r>
              </a:p>
              <a:p>
                <a:pPr marL="685800" lvl="1" indent="-342900">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𝑢</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𝑥</m:t>
                        </m:r>
                      </m:e>
                    </m:d>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cs typeface="Calibri" panose="020F0502020204030204" pitchFamily="34" charset="0"/>
                            <a:sym typeface="Arial"/>
                          </a:rPr>
                          <m:t>−1</m:t>
                        </m:r>
                      </m:sup>
                    </m:sSup>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e>
                          <m:sup>
                            <m:r>
                              <a:rPr lang="en-US" sz="1800"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1</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m:t>
                        </m:r>
                      </m:e>
                      <m:sub>
                        <m:r>
                          <a:rPr lang="en-US" sz="1800" i="1" dirty="0">
                            <a:solidFill>
                              <a:schemeClr val="tx1"/>
                            </a:solidFill>
                            <a:latin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r>
                              <a:rPr lang="en-US" sz="1800"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𝑤</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sz="1800" i="1">
                            <a:solidFill>
                              <a:schemeClr val="tx1"/>
                            </a:solidFill>
                            <a:latin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𝑤</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295400"/>
                <a:ext cx="8153400" cy="4871793"/>
              </a:xfrm>
              <a:prstGeom prst="rect">
                <a:avLst/>
              </a:prstGeom>
              <a:blipFill>
                <a:blip r:embed="rId2"/>
                <a:stretch>
                  <a:fillRect l="-1558" t="-260" b="-859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295400"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(simplified a little)</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112</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85759659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simplified a little</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371599"/>
                <a:ext cx="8458200" cy="516731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000" dirty="0">
                    <a:latin typeface="Calibri" panose="020F0502020204030204" pitchFamily="34"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m:rPr>
                        <m:sty m:val="p"/>
                      </m:rPr>
                      <a:rPr lang="en-US" sz="2000" b="0" i="0" smtClean="0">
                        <a:latin typeface="Cambria Math" panose="02040503050406030204" pitchFamily="18" charset="0"/>
                        <a:cs typeface="Calibri" panose="020F0502020204030204" pitchFamily="34" charset="0"/>
                        <a:sym typeface="Arial"/>
                      </a:rPr>
                      <m:t>Keygen</m:t>
                    </m:r>
                  </m:oMath>
                </a14:m>
                <a:endParaRPr lang="en-US" sz="2000" b="0"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sup>
                        <m:r>
                          <a:rPr lang="en-US"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dirty="0">
                    <a:solidFill>
                      <a:schemeClr val="tx1"/>
                    </a:solidFill>
                    <a:latin typeface="Calibri" panose="020F0502020204030204" pitchFamily="34" charset="0"/>
                    <a:cs typeface="Calibri" panose="020F0502020204030204" pitchFamily="34" charset="0"/>
                    <a:sym typeface="Arial"/>
                  </a:rPr>
                  <a:t>  (random)</a:t>
                </a:r>
              </a:p>
              <a:p>
                <a:pPr marL="714375" lvl="1" indent="-257175">
                  <a:spcBef>
                    <a:spcPts val="0"/>
                  </a:spcBef>
                  <a:buClr>
                    <a:srgbClr val="000000">
                      <a:lumMod val="60000"/>
                      <a:lumOff val="40000"/>
                    </a:srgbClr>
                  </a:buClr>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𝐾𝑒𝑦𝐺𝑒𝑛</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𝐾𝐸𝑀</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e>
                    </m:d>
                    <m:r>
                      <m:rPr>
                        <m:sty m:val="p"/>
                      </m:rPr>
                      <a:rPr lang="en-US" b="0" i="0" smtClean="0">
                        <a:solidFill>
                          <a:schemeClr val="tx1"/>
                        </a:solidFill>
                        <a:latin typeface="Cambria Math" panose="02040503050406030204" pitchFamily="18" charset="0"/>
                        <a:cs typeface="Calibri" panose="020F0502020204030204" pitchFamily="34" charset="0"/>
                        <a:sym typeface="Arial"/>
                      </a:rPr>
                      <m:t>H</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0" smtClean="0">
                        <a:solidFill>
                          <a:schemeClr val="tx1"/>
                        </a:solidFill>
                        <a:latin typeface="Cambria Math" panose="02040503050406030204" pitchFamily="18" charset="0"/>
                        <a:cs typeface="Calibri" panose="020F0502020204030204" pitchFamily="34" charset="0"/>
                        <a:sym typeface="Arial"/>
                      </a:rPr>
                      <m:t>||</m:t>
                    </m:r>
                    <m:r>
                      <m:rPr>
                        <m:sty m:val="p"/>
                      </m:rPr>
                      <a:rPr lang="en-US" b="0" i="0" smtClean="0">
                        <a:solidFill>
                          <a:schemeClr val="tx1"/>
                        </a:solidFill>
                        <a:latin typeface="Cambria Math" panose="02040503050406030204" pitchFamily="18" charset="0"/>
                        <a:cs typeface="Calibri" panose="020F0502020204030204" pitchFamily="34" charset="0"/>
                        <a:sym typeface="Arial"/>
                      </a:rPr>
                      <m:t>z</m:t>
                    </m:r>
                    <m:r>
                      <a:rPr lang="en-US" b="0" i="0"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b="0" i="0"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i="1" dirty="0">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𝑚</m:t>
                    </m:r>
                  </m:oMath>
                </a14:m>
                <a:r>
                  <a:rPr lang="en-US"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𝐸𝑛𝑐</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𝑒𝑘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𝑠𝑘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𝐷𝑒</m:t>
                        </m:r>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𝑑𝑘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𝐾</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e>
                    </m:d>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𝐾</m:t>
                        </m:r>
                      </m:e>
                    </m:acc>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𝑆𝐻𝐴𝐾𝐸</m:t>
                    </m:r>
                    <m:r>
                      <a:rPr lang="en-US" b="0" i="1" smtClean="0">
                        <a:solidFill>
                          <a:schemeClr val="tx1"/>
                        </a:solidFill>
                        <a:latin typeface="Cambria Math" panose="02040503050406030204" pitchFamily="18" charset="0"/>
                        <a:cs typeface="Calibri" panose="020F0502020204030204" pitchFamily="34" charset="0"/>
                        <a:sym typeface="Arial"/>
                      </a:rPr>
                      <m:t>256</m:t>
                    </m:r>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 32)</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𝑐</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𝐸𝑛𝑐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else error (Note: failure rate is </a:t>
                </a:r>
                <a14:m>
                  <m:oMath xmlns:m="http://schemas.openxmlformats.org/officeDocument/2006/math">
                    <m:sSup>
                      <m:sSupPr>
                        <m:ctrlPr>
                          <a:rPr lang="en-US"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cs typeface="Calibri" panose="020F0502020204030204" pitchFamily="34" charset="0"/>
                            <a:sym typeface="Arial"/>
                          </a:rPr>
                          <m:t>−174</m:t>
                        </m:r>
                      </m:sup>
                    </m:sSup>
                    <m:r>
                      <a:rPr lang="en-US" b="0" i="1" smtClean="0">
                        <a:solidFill>
                          <a:schemeClr val="tx1"/>
                        </a:solidFill>
                        <a:latin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cs typeface="Calibri" panose="020F0502020204030204" pitchFamily="34" charset="0"/>
                    <a:sym typeface="Arial"/>
                  </a:rPr>
                  <a:t>for ML-KEM-1024)</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371599"/>
                <a:ext cx="8458200" cy="5167313"/>
              </a:xfrm>
              <a:prstGeom prst="rect">
                <a:avLst/>
              </a:prstGeom>
              <a:blipFill>
                <a:blip r:embed="rId2"/>
                <a:stretch>
                  <a:fillRect l="-165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113</a:t>
            </a:fld>
            <a:endParaRPr lang="en-US"/>
          </a:p>
        </p:txBody>
      </p:sp>
    </p:spTree>
    <p:extLst>
      <p:ext uri="{BB962C8B-B14F-4D97-AF65-F5344CB8AC3E}">
        <p14:creationId xmlns:p14="http://schemas.microsoft.com/office/powerpoint/2010/main" val="11184316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parameters</a:t>
            </a:r>
            <a:endParaRPr lang="en-US" sz="2700" b="0" kern="0" dirty="0">
              <a:latin typeface="+mj-lt"/>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657600" y="3062430"/>
            <a:ext cx="51054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400" dirty="0">
                <a:solidFill>
                  <a:schemeClr val="tx1"/>
                </a:solidFill>
                <a:latin typeface="Calibri" panose="020F0502020204030204" pitchFamily="34" charset="0"/>
                <a:cs typeface="Calibri" panose="020F0502020204030204" pitchFamily="34" charset="0"/>
                <a:sym typeface="Arial"/>
              </a:rPr>
              <a:t>ML-KEM-1024 is security category 5</a:t>
            </a:r>
            <a:endParaRPr lang="en-US" sz="2000"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114</a:t>
            </a:fld>
            <a:endParaRPr lang="en-US"/>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1301494411"/>
                  </p:ext>
                </p:extLst>
              </p:nvPr>
            </p:nvGraphicFramePr>
            <p:xfrm>
              <a:off x="335938" y="14119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𝒏</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𝒌</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𝟐</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𝒖</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𝒗</m:t>
                                    </m:r>
                                  </m:sub>
                                </m:sSub>
                              </m:oMath>
                            </m:oMathPara>
                          </a14:m>
                          <a:endParaRPr lang="en-US" dirty="0">
                            <a:solidFill>
                              <a:schemeClr val="tx1"/>
                            </a:solidFill>
                          </a:endParaRPr>
                        </a:p>
                      </a:txBody>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Choice>
        <mc:Fallback xmlns="">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1301494411"/>
                  </p:ext>
                </p:extLst>
              </p:nvPr>
            </p:nvGraphicFramePr>
            <p:xfrm>
              <a:off x="335938" y="14119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endParaRPr lang="en-US"/>
                        </a:p>
                      </a:txBody>
                      <a:tcPr>
                        <a:blipFill>
                          <a:blip r:embed="rId2"/>
                          <a:stretch>
                            <a:fillRect l="-191379" t="-10345" r="-850000" b="-331034"/>
                          </a:stretch>
                        </a:blipFill>
                      </a:tcPr>
                    </a:tc>
                    <a:tc>
                      <a:txBody>
                        <a:bodyPr/>
                        <a:lstStyle/>
                        <a:p>
                          <a:endParaRPr lang="en-US"/>
                        </a:p>
                      </a:txBody>
                      <a:tcPr>
                        <a:blipFill>
                          <a:blip r:embed="rId2"/>
                          <a:stretch>
                            <a:fillRect l="-256061" t="-10345" r="-646970" b="-331034"/>
                          </a:stretch>
                        </a:blipFill>
                      </a:tcPr>
                    </a:tc>
                    <a:tc>
                      <a:txBody>
                        <a:bodyPr/>
                        <a:lstStyle/>
                        <a:p>
                          <a:endParaRPr lang="en-US"/>
                        </a:p>
                      </a:txBody>
                      <a:tcPr>
                        <a:blipFill>
                          <a:blip r:embed="rId2"/>
                          <a:stretch>
                            <a:fillRect l="-398305" t="-10345" r="-623729" b="-331034"/>
                          </a:stretch>
                        </a:blipFill>
                      </a:tcPr>
                    </a:tc>
                    <a:tc>
                      <a:txBody>
                        <a:bodyPr/>
                        <a:lstStyle/>
                        <a:p>
                          <a:endParaRPr lang="en-US"/>
                        </a:p>
                      </a:txBody>
                      <a:tcPr>
                        <a:blipFill>
                          <a:blip r:embed="rId2"/>
                          <a:stretch>
                            <a:fillRect l="-534545" t="-10345" r="-569091" b="-331034"/>
                          </a:stretch>
                        </a:blipFill>
                      </a:tcPr>
                    </a:tc>
                    <a:tc>
                      <a:txBody>
                        <a:bodyPr/>
                        <a:lstStyle/>
                        <a:p>
                          <a:endParaRPr lang="en-US"/>
                        </a:p>
                      </a:txBody>
                      <a:tcPr>
                        <a:blipFill>
                          <a:blip r:embed="rId2"/>
                          <a:stretch>
                            <a:fillRect l="-520896" t="-10345" r="-367164" b="-331034"/>
                          </a:stretch>
                        </a:blipFill>
                      </a:tcPr>
                    </a:tc>
                    <a:tc>
                      <a:txBody>
                        <a:bodyPr/>
                        <a:lstStyle/>
                        <a:p>
                          <a:endParaRPr lang="en-US"/>
                        </a:p>
                      </a:txBody>
                      <a:tcPr>
                        <a:blipFill>
                          <a:blip r:embed="rId2"/>
                          <a:stretch>
                            <a:fillRect l="-577778" t="-10345" r="-241667" b="-331034"/>
                          </a:stretch>
                        </a:blipFill>
                      </a:tcPr>
                    </a:tc>
                    <a:tc>
                      <a:txBody>
                        <a:bodyPr/>
                        <a:lstStyle/>
                        <a:p>
                          <a:endParaRPr lang="en-US"/>
                        </a:p>
                      </a:txBody>
                      <a:tcPr>
                        <a:blipFill>
                          <a:blip r:embed="rId2"/>
                          <a:stretch>
                            <a:fillRect l="-677778" t="-10345" r="-141667" b="-331034"/>
                          </a:stretch>
                        </a:blipFill>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Fallback>
      </mc:AlternateContent>
      <p:graphicFrame>
        <p:nvGraphicFramePr>
          <p:cNvPr id="10" name="Table 9">
            <a:extLst>
              <a:ext uri="{FF2B5EF4-FFF2-40B4-BE49-F238E27FC236}">
                <a16:creationId xmlns:a16="http://schemas.microsoft.com/office/drawing/2014/main" id="{B9CE181E-67FB-F05D-D1FF-CBA770463AB7}"/>
              </a:ext>
            </a:extLst>
          </p:cNvPr>
          <p:cNvGraphicFramePr>
            <a:graphicFrameLocks noGrp="1"/>
          </p:cNvGraphicFramePr>
          <p:nvPr>
            <p:extLst>
              <p:ext uri="{D42A27DB-BD31-4B8C-83A1-F6EECF244321}">
                <p14:modId xmlns:p14="http://schemas.microsoft.com/office/powerpoint/2010/main" val="4260641503"/>
              </p:ext>
            </p:extLst>
          </p:nvPr>
        </p:nvGraphicFramePr>
        <p:xfrm>
          <a:off x="302443" y="4003040"/>
          <a:ext cx="8001000" cy="1483360"/>
        </p:xfrm>
        <a:graphic>
          <a:graphicData uri="http://schemas.openxmlformats.org/drawingml/2006/table">
            <a:tbl>
              <a:tblPr firstRow="1" bandRow="1">
                <a:tableStyleId>{5C22544A-7EE6-4342-B048-85BDC9FD1C3A}</a:tableStyleId>
              </a:tblPr>
              <a:tblGrid>
                <a:gridCol w="1828866">
                  <a:extLst>
                    <a:ext uri="{9D8B030D-6E8A-4147-A177-3AD203B41FA5}">
                      <a16:colId xmlns:a16="http://schemas.microsoft.com/office/drawing/2014/main" val="3729535361"/>
                    </a:ext>
                  </a:extLst>
                </a:gridCol>
                <a:gridCol w="1754891">
                  <a:extLst>
                    <a:ext uri="{9D8B030D-6E8A-4147-A177-3AD203B41FA5}">
                      <a16:colId xmlns:a16="http://schemas.microsoft.com/office/drawing/2014/main" val="735370733"/>
                    </a:ext>
                  </a:extLst>
                </a:gridCol>
                <a:gridCol w="1600200">
                  <a:extLst>
                    <a:ext uri="{9D8B030D-6E8A-4147-A177-3AD203B41FA5}">
                      <a16:colId xmlns:a16="http://schemas.microsoft.com/office/drawing/2014/main" val="3709085243"/>
                    </a:ext>
                  </a:extLst>
                </a:gridCol>
                <a:gridCol w="1600200">
                  <a:extLst>
                    <a:ext uri="{9D8B030D-6E8A-4147-A177-3AD203B41FA5}">
                      <a16:colId xmlns:a16="http://schemas.microsoft.com/office/drawing/2014/main" val="3891601835"/>
                    </a:ext>
                  </a:extLst>
                </a:gridCol>
                <a:gridCol w="1216843">
                  <a:extLst>
                    <a:ext uri="{9D8B030D-6E8A-4147-A177-3AD203B41FA5}">
                      <a16:colId xmlns:a16="http://schemas.microsoft.com/office/drawing/2014/main" val="2974646701"/>
                    </a:ext>
                  </a:extLst>
                </a:gridCol>
              </a:tblGrid>
              <a:tr h="370840">
                <a:tc>
                  <a:txBody>
                    <a:bodyPr/>
                    <a:lstStyle/>
                    <a:p>
                      <a:pPr algn="r"/>
                      <a:r>
                        <a:rPr lang="en-US" dirty="0">
                          <a:solidFill>
                            <a:schemeClr val="tx1"/>
                          </a:solidFill>
                        </a:rPr>
                        <a:t>Type</a:t>
                      </a:r>
                    </a:p>
                  </a:txBody>
                  <a:tcPr/>
                </a:tc>
                <a:tc>
                  <a:txBody>
                    <a:bodyPr/>
                    <a:lstStyle/>
                    <a:p>
                      <a:pPr algn="r"/>
                      <a:r>
                        <a:rPr lang="en-US" dirty="0" err="1">
                          <a:solidFill>
                            <a:schemeClr val="tx1"/>
                          </a:solidFill>
                        </a:rPr>
                        <a:t>Encap</a:t>
                      </a:r>
                      <a:r>
                        <a:rPr lang="en-US" dirty="0">
                          <a:solidFill>
                            <a:schemeClr val="tx1"/>
                          </a:solidFill>
                        </a:rPr>
                        <a:t>-key</a:t>
                      </a:r>
                    </a:p>
                  </a:txBody>
                  <a:tcPr/>
                </a:tc>
                <a:tc>
                  <a:txBody>
                    <a:bodyPr/>
                    <a:lstStyle/>
                    <a:p>
                      <a:pPr algn="r"/>
                      <a:r>
                        <a:rPr lang="en-US" dirty="0" err="1">
                          <a:solidFill>
                            <a:schemeClr val="tx1"/>
                          </a:solidFill>
                        </a:rPr>
                        <a:t>Decap</a:t>
                      </a:r>
                      <a:r>
                        <a:rPr lang="en-US" dirty="0">
                          <a:solidFill>
                            <a:schemeClr val="tx1"/>
                          </a:solidFill>
                        </a:rPr>
                        <a:t>-key</a:t>
                      </a:r>
                    </a:p>
                  </a:txBody>
                  <a:tcPr/>
                </a:tc>
                <a:tc>
                  <a:txBody>
                    <a:bodyPr/>
                    <a:lstStyle/>
                    <a:p>
                      <a:pPr algn="r"/>
                      <a:r>
                        <a:rPr lang="en-US" dirty="0">
                          <a:solidFill>
                            <a:schemeClr val="tx1"/>
                          </a:solidFill>
                        </a:rPr>
                        <a:t>Ciphertext</a:t>
                      </a:r>
                    </a:p>
                  </a:txBody>
                  <a:tcPr/>
                </a:tc>
                <a:tc>
                  <a:txBody>
                    <a:bodyPr/>
                    <a:lstStyle/>
                    <a:p>
                      <a:pPr algn="r"/>
                      <a:r>
                        <a:rPr lang="en-US" dirty="0">
                          <a:solidFill>
                            <a:schemeClr val="tx1"/>
                          </a:solidFill>
                        </a:rPr>
                        <a:t>Key</a:t>
                      </a:r>
                    </a:p>
                  </a:txBody>
                  <a:tcPr/>
                </a:tc>
                <a:extLst>
                  <a:ext uri="{0D108BD9-81ED-4DB2-BD59-A6C34878D82A}">
                    <a16:rowId xmlns:a16="http://schemas.microsoft.com/office/drawing/2014/main" val="1824803593"/>
                  </a:ext>
                </a:extLst>
              </a:tr>
              <a:tr h="370840">
                <a:tc>
                  <a:txBody>
                    <a:bodyPr/>
                    <a:lstStyle/>
                    <a:p>
                      <a:pPr algn="r"/>
                      <a:r>
                        <a:rPr lang="en-US" dirty="0"/>
                        <a:t>KEM-512</a:t>
                      </a:r>
                    </a:p>
                  </a:txBody>
                  <a:tcPr/>
                </a:tc>
                <a:tc>
                  <a:txBody>
                    <a:bodyPr/>
                    <a:lstStyle/>
                    <a:p>
                      <a:pPr algn="r"/>
                      <a:r>
                        <a:rPr lang="en-US" dirty="0"/>
                        <a:t>800</a:t>
                      </a:r>
                    </a:p>
                  </a:txBody>
                  <a:tcPr/>
                </a:tc>
                <a:tc>
                  <a:txBody>
                    <a:bodyPr/>
                    <a:lstStyle/>
                    <a:p>
                      <a:pPr algn="r"/>
                      <a:r>
                        <a:rPr lang="en-US" dirty="0"/>
                        <a:t>1632</a:t>
                      </a:r>
                    </a:p>
                  </a:txBody>
                  <a:tcPr/>
                </a:tc>
                <a:tc>
                  <a:txBody>
                    <a:bodyPr/>
                    <a:lstStyle/>
                    <a:p>
                      <a:pPr algn="r"/>
                      <a:r>
                        <a:rPr lang="en-US" dirty="0"/>
                        <a:t>768</a:t>
                      </a:r>
                    </a:p>
                  </a:txBody>
                  <a:tcPr/>
                </a:tc>
                <a:tc>
                  <a:txBody>
                    <a:bodyPr/>
                    <a:lstStyle/>
                    <a:p>
                      <a:pPr algn="r"/>
                      <a:r>
                        <a:rPr lang="en-US" dirty="0"/>
                        <a:t>32</a:t>
                      </a:r>
                    </a:p>
                  </a:txBody>
                  <a:tcPr/>
                </a:tc>
                <a:extLst>
                  <a:ext uri="{0D108BD9-81ED-4DB2-BD59-A6C34878D82A}">
                    <a16:rowId xmlns:a16="http://schemas.microsoft.com/office/drawing/2014/main" val="2650966581"/>
                  </a:ext>
                </a:extLst>
              </a:tr>
              <a:tr h="370840">
                <a:tc>
                  <a:txBody>
                    <a:bodyPr/>
                    <a:lstStyle/>
                    <a:p>
                      <a:pPr algn="r"/>
                      <a:r>
                        <a:rPr lang="en-US" dirty="0"/>
                        <a:t>KEM-768</a:t>
                      </a:r>
                    </a:p>
                  </a:txBody>
                  <a:tcPr/>
                </a:tc>
                <a:tc>
                  <a:txBody>
                    <a:bodyPr/>
                    <a:lstStyle/>
                    <a:p>
                      <a:pPr algn="r"/>
                      <a:r>
                        <a:rPr lang="en-US" dirty="0"/>
                        <a:t>1184</a:t>
                      </a:r>
                    </a:p>
                  </a:txBody>
                  <a:tcPr/>
                </a:tc>
                <a:tc>
                  <a:txBody>
                    <a:bodyPr/>
                    <a:lstStyle/>
                    <a:p>
                      <a:pPr algn="r"/>
                      <a:r>
                        <a:rPr lang="en-US" dirty="0"/>
                        <a:t>2400</a:t>
                      </a:r>
                    </a:p>
                  </a:txBody>
                  <a:tcPr/>
                </a:tc>
                <a:tc>
                  <a:txBody>
                    <a:bodyPr/>
                    <a:lstStyle/>
                    <a:p>
                      <a:pPr algn="r"/>
                      <a:r>
                        <a:rPr lang="en-US" dirty="0"/>
                        <a:t>1088</a:t>
                      </a:r>
                    </a:p>
                  </a:txBody>
                  <a:tcPr/>
                </a:tc>
                <a:tc>
                  <a:txBody>
                    <a:bodyPr/>
                    <a:lstStyle/>
                    <a:p>
                      <a:pPr algn="r"/>
                      <a:r>
                        <a:rPr lang="en-US" dirty="0"/>
                        <a:t>32</a:t>
                      </a:r>
                    </a:p>
                  </a:txBody>
                  <a:tcPr/>
                </a:tc>
                <a:extLst>
                  <a:ext uri="{0D108BD9-81ED-4DB2-BD59-A6C34878D82A}">
                    <a16:rowId xmlns:a16="http://schemas.microsoft.com/office/drawing/2014/main" val="2624324543"/>
                  </a:ext>
                </a:extLst>
              </a:tr>
              <a:tr h="370840">
                <a:tc>
                  <a:txBody>
                    <a:bodyPr/>
                    <a:lstStyle/>
                    <a:p>
                      <a:pPr algn="r"/>
                      <a:r>
                        <a:rPr lang="en-US" dirty="0"/>
                        <a:t>KEM-1024</a:t>
                      </a:r>
                    </a:p>
                  </a:txBody>
                  <a:tcPr/>
                </a:tc>
                <a:tc>
                  <a:txBody>
                    <a:bodyPr/>
                    <a:lstStyle/>
                    <a:p>
                      <a:pPr algn="r"/>
                      <a:r>
                        <a:rPr lang="en-US" dirty="0"/>
                        <a:t>1568</a:t>
                      </a:r>
                    </a:p>
                  </a:txBody>
                  <a:tcPr/>
                </a:tc>
                <a:tc>
                  <a:txBody>
                    <a:bodyPr/>
                    <a:lstStyle/>
                    <a:p>
                      <a:pPr algn="r"/>
                      <a:r>
                        <a:rPr lang="en-US" dirty="0"/>
                        <a:t>3168</a:t>
                      </a:r>
                    </a:p>
                  </a:txBody>
                  <a:tcPr/>
                </a:tc>
                <a:tc>
                  <a:txBody>
                    <a:bodyPr/>
                    <a:lstStyle/>
                    <a:p>
                      <a:pPr algn="r"/>
                      <a:r>
                        <a:rPr lang="en-US" dirty="0"/>
                        <a:t>15</a:t>
                      </a:r>
                      <a:r>
                        <a:rPr lang="en-US" b="0" dirty="0"/>
                        <a:t>68</a:t>
                      </a:r>
                      <a:endParaRPr lang="en-US" dirty="0"/>
                    </a:p>
                  </a:txBody>
                  <a:tcPr/>
                </a:tc>
                <a:tc>
                  <a:txBody>
                    <a:bodyPr/>
                    <a:lstStyle/>
                    <a:p>
                      <a:pPr algn="r"/>
                      <a:r>
                        <a:rPr lang="en-US" dirty="0"/>
                        <a:t>32</a:t>
                      </a:r>
                    </a:p>
                  </a:txBody>
                  <a:tcPr/>
                </a:tc>
                <a:extLst>
                  <a:ext uri="{0D108BD9-81ED-4DB2-BD59-A6C34878D82A}">
                    <a16:rowId xmlns:a16="http://schemas.microsoft.com/office/drawing/2014/main" val="2473040034"/>
                  </a:ext>
                </a:extLst>
              </a:tr>
            </a:tbl>
          </a:graphicData>
        </a:graphic>
      </p:graphicFrame>
      <p:sp>
        <p:nvSpPr>
          <p:cNvPr id="12" name="Content Placeholder 7">
            <a:extLst>
              <a:ext uri="{FF2B5EF4-FFF2-40B4-BE49-F238E27FC236}">
                <a16:creationId xmlns:a16="http://schemas.microsoft.com/office/drawing/2014/main" id="{A7A655EA-0C19-07AC-E1FD-45B19ABDDF68}"/>
              </a:ext>
            </a:extLst>
          </p:cNvPr>
          <p:cNvSpPr txBox="1">
            <a:spLocks/>
          </p:cNvSpPr>
          <p:nvPr/>
        </p:nvSpPr>
        <p:spPr bwMode="ltGray">
          <a:xfrm>
            <a:off x="5105400" y="5562599"/>
            <a:ext cx="38100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400" dirty="0">
                <a:solidFill>
                  <a:schemeClr val="tx1"/>
                </a:solidFill>
                <a:latin typeface="Calibri" panose="020F0502020204030204" pitchFamily="34" charset="0"/>
                <a:cs typeface="Calibri" panose="020F0502020204030204" pitchFamily="34" charset="0"/>
                <a:sym typeface="Arial"/>
              </a:rPr>
              <a:t>Size in bytes</a:t>
            </a:r>
            <a:endParaRPr lang="en-US" sz="2000" dirty="0">
              <a:solidFill>
                <a:schemeClr val="tx1"/>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90590709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420440" cy="5410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𝐾𝑒𝑦𝐺𝑒𝑛</m:t>
                        </m:r>
                      </m:e>
                      <m:sub>
                        <m:r>
                          <a:rPr lang="en-US" sz="2000" b="0" i="1" smtClean="0">
                            <a:latin typeface="Cambria Math" panose="02040503050406030204" pitchFamily="18" charset="0"/>
                            <a:cs typeface="Calibri" panose="020F0502020204030204" pitchFamily="34" charset="0"/>
                            <a:sym typeface="Arial"/>
                          </a:rPr>
                          <m:t>𝑃𝐾𝐸</m:t>
                        </m:r>
                      </m:sub>
                    </m:sSub>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i="1" dirty="0">
                    <a:solidFill>
                      <a:schemeClr val="tx1"/>
                    </a:solidFill>
                    <a:latin typeface="Calibri" panose="020F0502020204030204" pitchFamily="34" charset="0"/>
                    <a:cs typeface="Calibri" panose="020F0502020204030204" pitchFamily="34" charset="0"/>
                    <a:sym typeface="Arial"/>
                  </a:rPr>
                  <a:t>random</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r>
                  <a:rPr lang="en-US" sz="1800" i="1"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cs typeface="Calibri" panose="020F0502020204030204" pitchFamily="34" charset="0"/>
                        <a:sym typeface="Arial"/>
                      </a:rPr>
                      <m:t>=0</m:t>
                    </m:r>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libri" panose="020F0502020204030204" pitchFamily="34" charset="0"/>
                  <a:cs typeface="Calibri" panose="020F0502020204030204" pitchFamily="34" charset="0"/>
                  <a:sym typeface="Arial"/>
                </a:endParaRPr>
              </a:p>
              <a:p>
                <a:pPr marL="973138" lvl="2"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r>
                      <a:rPr lang="en-US" sz="1800" b="0" i="1" smtClean="0">
                        <a:solidFill>
                          <a:schemeClr val="tx1"/>
                        </a:solidFill>
                        <a:latin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𝑋𝑂𝐹</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𝑆𝑎𝑚𝑝𝑙𝑒𝑃𝑜𝑙𝑦</m:t>
                    </m:r>
                    <m:r>
                      <a:rPr lang="en-US" sz="1800" b="0" i="1" smtClean="0">
                        <a:solidFill>
                          <a:schemeClr val="tx1"/>
                        </a:solidFill>
                        <a:latin typeface="Cambria Math" panose="02040503050406030204" pitchFamily="18" charset="0"/>
                        <a:cs typeface="Calibri" panose="020F0502020204030204" pitchFamily="34" charset="0"/>
                        <a:sym typeface="Arial"/>
                      </a:rPr>
                      <m:t>𝐶𝐵𝐷</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𝑒</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𝑆</m:t>
                    </m:r>
                    <m:r>
                      <a:rPr lang="en-US" sz="1800" b="0" i="1" smtClean="0">
                        <a:solidFill>
                          <a:schemeClr val="tx1"/>
                        </a:solidFill>
                        <a:latin typeface="Cambria Math" panose="02040503050406030204" pitchFamily="18" charset="0"/>
                        <a:cs typeface="Calibri" panose="020F0502020204030204" pitchFamily="34" charset="0"/>
                        <a:sym typeface="Arial"/>
                      </a:rPr>
                      <m:t>𝑎𝑚𝑝𝑙𝑒𝑃𝑜𝑙𝑦𝐶𝐷𝐵</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i="1">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𝑒</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𝑁𝑇𝑇</m:t>
                    </m:r>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𝑒</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b="0" i="1" smtClean="0">
                            <a:solidFill>
                              <a:schemeClr val="tx1"/>
                            </a:solidFill>
                            <a:latin typeface="Cambria Math" panose="02040503050406030204" pitchFamily="18" charset="0"/>
                            <a:cs typeface="Calibri" panose="020F0502020204030204" pitchFamily="34" charset="0"/>
                            <a:sym typeface="Arial"/>
                          </a:rPr>
                          <m:t>12</m:t>
                        </m:r>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𝑡</m:t>
                            </m:r>
                          </m:e>
                        </m:acc>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cs typeface="Calibri" panose="020F0502020204030204" pitchFamily="34" charset="0"/>
                            <a:sym typeface="Arial"/>
                          </a:rPr>
                          <m:t>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i="1">
                            <a:solidFill>
                              <a:schemeClr val="tx1"/>
                            </a:solidFill>
                            <a:latin typeface="Cambria Math" panose="02040503050406030204" pitchFamily="18" charset="0"/>
                            <a:cs typeface="Calibri" panose="020F0502020204030204" pitchFamily="34" charset="0"/>
                            <a:sym typeface="Arial"/>
                          </a:rPr>
                          <m:t>12</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420440" cy="5410200"/>
              </a:xfrm>
              <a:prstGeom prst="rect">
                <a:avLst/>
              </a:prstGeom>
              <a:blipFill>
                <a:blip r:embed="rId2"/>
                <a:stretch>
                  <a:fillRect l="-1880" t="-70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115</a:t>
            </a:fld>
            <a:endParaRPr lang="en-US"/>
          </a:p>
        </p:txBody>
      </p:sp>
    </p:spTree>
    <p:extLst>
      <p:ext uri="{BB962C8B-B14F-4D97-AF65-F5344CB8AC3E}">
        <p14:creationId xmlns:p14="http://schemas.microsoft.com/office/powerpoint/2010/main" val="1478386479"/>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24059" y="1295400"/>
                <a:ext cx="8153400" cy="4871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p>
              <a:p>
                <a:pPr marL="742950" lvl="1" indent="-285750">
                  <a:spcBef>
                    <a:spcPts val="20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𝑁</m:t>
                    </m:r>
                    <m:r>
                      <a:rPr lang="en-US" b="0" i="1" smtClean="0">
                        <a:solidFill>
                          <a:schemeClr val="tx1"/>
                        </a:solidFill>
                        <a:latin typeface="Cambria Math" panose="02040503050406030204" pitchFamily="18" charset="0"/>
                        <a:cs typeface="Calibri" panose="020F0502020204030204" pitchFamily="34" charset="0"/>
                        <a:sym typeface="Arial"/>
                      </a:rPr>
                      <m:t>=0; </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cs typeface="Calibri" panose="020F0502020204030204" pitchFamily="34" charset="0"/>
                            <a:sym typeface="Arial"/>
                          </a:rPr>
                          <m:t>𝑡</m:t>
                        </m:r>
                      </m:e>
                    </m:acc>
                    <m:r>
                      <a:rPr lang="en-US" b="0" i="1" dirty="0" smtClean="0">
                        <a:solidFill>
                          <a:schemeClr val="tx1"/>
                        </a:solidFill>
                        <a:latin typeface="Cambria Math" panose="02040503050406030204" pitchFamily="18" charset="0"/>
                        <a:cs typeface="Calibri" panose="020F0502020204030204" pitchFamily="34" charset="0"/>
                        <a:sym typeface="Arial"/>
                      </a:rPr>
                      <m:t>=</m:t>
                    </m:r>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dirty="0" smtClean="0">
                            <a:solidFill>
                              <a:schemeClr val="tx1"/>
                            </a:solidFill>
                            <a:latin typeface="Cambria Math" panose="02040503050406030204" pitchFamily="18" charset="0"/>
                            <a:cs typeface="Calibri" panose="020F0502020204030204" pitchFamily="34" charset="0"/>
                            <a:sym typeface="Arial"/>
                          </a:rPr>
                          <m:t>12</m:t>
                        </m:r>
                      </m:sub>
                    </m:sSub>
                    <m:d>
                      <m:dPr>
                        <m:ctrlPr>
                          <a:rPr lang="en-US" b="0" i="1" dirty="0"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𝑒𝑘</m:t>
                            </m:r>
                          </m:e>
                          <m:sub>
                            <m:r>
                              <a:rPr lang="en-US" b="0" i="1" dirty="0" smtClean="0">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dirty="0" smtClean="0">
                                <a:solidFill>
                                  <a:schemeClr val="tx1"/>
                                </a:solidFill>
                                <a:latin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cs typeface="Calibri" panose="020F0502020204030204" pitchFamily="34" charset="0"/>
                                <a:sym typeface="Arial"/>
                              </a:rPr>
                              <m:t>0:384</m:t>
                            </m:r>
                            <m:r>
                              <a:rPr lang="en-US" b="0" i="1" dirty="0" smtClean="0">
                                <a:solidFill>
                                  <a:schemeClr val="tx1"/>
                                </a:solidFill>
                                <a:latin typeface="Cambria Math" panose="02040503050406030204" pitchFamily="18" charset="0"/>
                                <a:cs typeface="Calibri" panose="020F0502020204030204" pitchFamily="34" charset="0"/>
                                <a:sym typeface="Arial"/>
                              </a:rPr>
                              <m:t>𝑘</m:t>
                            </m:r>
                          </m:e>
                        </m:d>
                      </m:e>
                    </m:d>
                  </m:oMath>
                </a14:m>
                <a:r>
                  <a:rPr lang="en-US"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30238" lvl="2" indent="0">
                  <a:spcBef>
                    <a:spcPts val="30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m:t>
                          </m:r>
                        </m:e>
                      </m:d>
                    </m:oMath>
                  </m:oMathPara>
                </a14:m>
                <a:endParaRPr lang="en-US" b="0" i="1" dirty="0">
                  <a:solidFill>
                    <a:schemeClr val="tx1"/>
                  </a:solidFill>
                  <a:latin typeface="Calibri" panose="020F0502020204030204" pitchFamily="34" charset="0"/>
                  <a:cs typeface="Calibri" panose="020F0502020204030204" pitchFamily="34" charset="0"/>
                  <a:sym typeface="Arial"/>
                </a:endParaRPr>
              </a:p>
              <a:p>
                <a:pPr marL="915988" lvl="2"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cs typeface="Calibri" panose="020F0502020204030204" pitchFamily="34" charset="0"/>
                        <a:sym typeface="Arial"/>
                      </a:rPr>
                      <m:t> </m:t>
                    </m:r>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cs typeface="Calibri" panose="020F0502020204030204" pitchFamily="34" charset="0"/>
                            <a:sym typeface="Arial"/>
                          </a:rPr>
                          <m:t>𝑘</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acc>
                      <m:accPr>
                        <m:chr m:val="̂"/>
                        <m:ctrlPr>
                          <a:rPr lang="en-US" sz="1600" i="1" smtClean="0">
                            <a:solidFill>
                              <a:schemeClr val="tx1"/>
                            </a:solidFill>
                            <a:latin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𝑋𝑂𝐹</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𝑟</m:t>
                    </m:r>
                    <m:d>
                      <m:dPr>
                        <m:begChr m:val="["/>
                        <m:endChr m:val="]"/>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𝑖</m:t>
                        </m:r>
                      </m:e>
                    </m:d>
                    <m:r>
                      <a:rPr lang="en-US" sz="1600" i="1">
                        <a:solidFill>
                          <a:schemeClr val="tx1"/>
                        </a:solidFill>
                        <a:latin typeface="Cambria Math" panose="02040503050406030204" pitchFamily="18" charset="0"/>
                        <a:cs typeface="Calibri" panose="020F0502020204030204" pitchFamily="34" charset="0"/>
                        <a:sym typeface="Arial"/>
                      </a:rPr>
                      <m:t>=</m:t>
                    </m:r>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𝑒</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i="1">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𝑟</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𝑟</m:t>
                        </m:r>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b="1" i="1">
                        <a:solidFill>
                          <a:schemeClr val="tx1"/>
                        </a:solidFill>
                        <a:latin typeface="Cambria Math" panose="02040503050406030204" pitchFamily="18" charset="0"/>
                        <a:cs typeface="Calibri" panose="020F0502020204030204" pitchFamily="34" charset="0"/>
                        <a:sym typeface="Arial"/>
                      </a:rPr>
                      <m:t>𝒖</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𝑥</m:t>
                        </m:r>
                      </m:e>
                    </m:d>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cs typeface="Calibri" panose="020F0502020204030204" pitchFamily="34" charset="0"/>
                            <a:sym typeface="Arial"/>
                          </a:rPr>
                          <m:t>−1</m:t>
                        </m:r>
                      </m:sup>
                    </m:sSup>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e>
                          <m:sup>
                            <m:r>
                              <a:rPr lang="en-US"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1</m:t>
                        </m:r>
                      </m:sub>
                    </m:sSub>
                  </m:oMath>
                </a14:m>
                <a:endParaRPr lang="en-US"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m:t>
                        </m:r>
                      </m:e>
                      <m:sub>
                        <m:r>
                          <a:rPr lang="en-US" i="1" dirty="0">
                            <a:solidFill>
                              <a:schemeClr val="tx1"/>
                            </a:solidFill>
                            <a:latin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r>
                              <a:rPr lang="en-US"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24059" y="1295400"/>
                <a:ext cx="8153400" cy="4871793"/>
              </a:xfrm>
              <a:prstGeom prst="rect">
                <a:avLst/>
              </a:prstGeom>
              <a:blipFill>
                <a:blip r:embed="rId2"/>
                <a:stretch>
                  <a:fillRect l="-1400" t="-78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116</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6695896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905000"/>
                <a:ext cx="7620000" cy="4414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[0:32</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[32</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r>
                      <a:rPr lang="en-US" i="1">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1" i="1" smtClean="0">
                        <a:solidFill>
                          <a:schemeClr val="tx1"/>
                        </a:solidFill>
                        <a:latin typeface="Cambria Math" panose="02040503050406030204" pitchFamily="18" charset="0"/>
                        <a:cs typeface="Calibri" panose="020F0502020204030204" pitchFamily="34" charset="0"/>
                        <a:sym typeface="Arial"/>
                      </a:rPr>
                      <m:t>𝒖</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d>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d>
                      </m:e>
                    </m:d>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𝑠</m:t>
                        </m:r>
                      </m:e>
                    </m:acc>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smtClean="0">
                            <a:solidFill>
                              <a:schemeClr val="tx1"/>
                            </a:solidFill>
                            <a:latin typeface="Cambria Math" panose="02040503050406030204" pitchFamily="18" charset="0"/>
                            <a:cs typeface="Calibri" panose="020F0502020204030204" pitchFamily="34" charset="0"/>
                            <a:sym typeface="Arial"/>
                          </a:rPr>
                          <m:t>12</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1"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𝒖</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𝑐𝑜𝑚𝑝𝑟𝑒𝑠𝑠</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905000"/>
                <a:ext cx="7620000" cy="4414593"/>
              </a:xfrm>
              <a:prstGeom prst="rect">
                <a:avLst/>
              </a:prstGeom>
              <a:blipFill>
                <a:blip r:embed="rId2"/>
                <a:stretch>
                  <a:fillRect l="-1667" t="-86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117</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187133393"/>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655449"/>
                <a:ext cx="7239000" cy="4795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𝐾𝑒𝑦𝑔𝑒𝑛</m:t>
                        </m:r>
                      </m:e>
                      <m:sub>
                        <m:r>
                          <a:rPr lang="en-US" b="0" i="1" smtClean="0">
                            <a:latin typeface="Cambria Math" panose="02040503050406030204" pitchFamily="18" charset="0"/>
                            <a:cs typeface="Calibri" panose="020F0502020204030204" pitchFamily="34" charset="0"/>
                            <a:sym typeface="Arial"/>
                          </a:rPr>
                          <m:t>𝐾𝐸𝑀</m:t>
                        </m:r>
                      </m:sub>
                    </m:sSub>
                  </m:oMath>
                </a14:m>
                <a:endParaRPr lang="en-US"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cs typeface="Calibri" panose="020F0502020204030204" pitchFamily="34" charset="0"/>
                                <a:sym typeface="Arial"/>
                              </a:rPr>
                              <m:t>2</m:t>
                            </m:r>
                          </m:sub>
                        </m:sSub>
                      </m:e>
                      <m:sup>
                        <m:r>
                          <a:rPr lang="en-US" sz="1800" i="1">
                            <a:solidFill>
                              <a:schemeClr val="tx1"/>
                            </a:solidFill>
                            <a:latin typeface="Cambria Math" panose="02040503050406030204" pitchFamily="18" charset="0"/>
                            <a:cs typeface="Calibri" panose="020F0502020204030204" pitchFamily="34" charset="0"/>
                            <a:sym typeface="Arial"/>
                          </a:rPr>
                          <m:t>256</m:t>
                        </m:r>
                      </m:sup>
                    </m:sSup>
                    <m:r>
                      <m:rPr>
                        <m:nor/>
                      </m:rPr>
                      <a:rPr lang="en-US" sz="1800" dirty="0">
                        <a:solidFill>
                          <a:schemeClr val="tx1"/>
                        </a:solidFill>
                        <a:latin typeface="Calibri" panose="020F0502020204030204" pitchFamily="34" charset="0"/>
                        <a:cs typeface="Calibri" panose="020F0502020204030204" pitchFamily="34" charset="0"/>
                        <a:sym typeface="Arial"/>
                      </a:rPr>
                      <m:t>  (</m:t>
                    </m:r>
                    <m:r>
                      <m:rPr>
                        <m:nor/>
                      </m:rPr>
                      <a:rPr lang="en-US" sz="1800" dirty="0">
                        <a:solidFill>
                          <a:schemeClr val="tx1"/>
                        </a:solidFill>
                        <a:latin typeface="Calibri" panose="020F0502020204030204" pitchFamily="34" charset="0"/>
                        <a:cs typeface="Calibri" panose="020F0502020204030204" pitchFamily="34" charset="0"/>
                        <a:sym typeface="Arial"/>
                      </a:rPr>
                      <m:t>random</m:t>
                    </m:r>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e>
                    </m:d>
                    <m:r>
                      <m:rPr>
                        <m:sty m:val="p"/>
                      </m:rPr>
                      <a:rPr lang="en-US" sz="1800">
                        <a:solidFill>
                          <a:schemeClr val="tx1"/>
                        </a:solidFill>
                        <a:latin typeface="Cambria Math" panose="02040503050406030204" pitchFamily="18" charset="0"/>
                        <a:cs typeface="Calibri" panose="020F0502020204030204" pitchFamily="34" charset="0"/>
                        <a:sym typeface="Arial"/>
                      </a:rPr>
                      <m:t>H</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sz="1800">
                        <a:solidFill>
                          <a:schemeClr val="tx1"/>
                        </a:solidFill>
                        <a:latin typeface="Cambria Math" panose="02040503050406030204" pitchFamily="18" charset="0"/>
                        <a:cs typeface="Calibri" panose="020F0502020204030204" pitchFamily="34" charset="0"/>
                        <a:sym typeface="Arial"/>
                      </a:rPr>
                      <m:t>||</m:t>
                    </m:r>
                    <m:r>
                      <m:rPr>
                        <m:sty m:val="p"/>
                      </m:rPr>
                      <a:rPr lang="en-US" sz="1800">
                        <a:solidFill>
                          <a:schemeClr val="tx1"/>
                        </a:solidFill>
                        <a:latin typeface="Cambria Math" panose="02040503050406030204" pitchFamily="18" charset="0"/>
                        <a:cs typeface="Calibri" panose="020F0502020204030204" pitchFamily="34" charset="0"/>
                        <a:sym typeface="Arial"/>
                      </a:rPr>
                      <m:t>z</m:t>
                    </m:r>
                    <m:r>
                      <a:rPr lang="en-US" sz="180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m:rPr>
                        <m:nor/>
                      </m:rPr>
                      <a:rPr lang="en-US" sz="1800" dirty="0">
                        <a:solidFill>
                          <a:schemeClr val="tx1"/>
                        </a:solidFill>
                        <a:latin typeface="Calibri" panose="020F0502020204030204" pitchFamily="34" charset="0"/>
                        <a:cs typeface="Calibri" panose="020F0502020204030204" pitchFamily="34" charset="0"/>
                        <a:sym typeface="Arial"/>
                      </a:rPr>
                      <m:t>return</m:t>
                    </m:r>
                    <m:r>
                      <m:rPr>
                        <m:nor/>
                      </m:rPr>
                      <a:rPr lang="en-US" sz="1800" dirty="0">
                        <a:solidFill>
                          <a:schemeClr val="tx1"/>
                        </a:solidFill>
                        <a:latin typeface="Calibri" panose="020F0502020204030204" pitchFamily="34"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return</a:t>
                </a:r>
                <a:r>
                  <a:rPr lang="en-US" sz="1800" dirty="0">
                    <a:solidFill>
                      <a:schemeClr val="tx1"/>
                    </a:solidFill>
                    <a:cs typeface="Calibri" panose="020F0502020204030204" pitchFamily="34" charset="0"/>
                    <a:sym typeface="Arial"/>
                  </a:rPr>
                  <a:t> </a:t>
                </a:r>
                <a14:m>
                  <m:oMath xmlns:m="http://schemas.openxmlformats.org/officeDocument/2006/math">
                    <m:d>
                      <m:dPr>
                        <m:ctrlPr>
                          <a:rPr lang="en-US" sz="180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655449"/>
                <a:ext cx="7239000" cy="4795593"/>
              </a:xfrm>
              <a:prstGeom prst="rect">
                <a:avLst/>
              </a:prstGeom>
              <a:blipFill>
                <a:blip r:embed="rId2"/>
                <a:stretch>
                  <a:fillRect l="-157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118</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4669877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828799"/>
                <a:ext cx="7239000" cy="44196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𝑚</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𝑒𝑘</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𝐸𝑛𝑐</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828799"/>
                <a:ext cx="7239000" cy="4419601"/>
              </a:xfrm>
              <a:prstGeom prst="rect">
                <a:avLst/>
              </a:prstGeom>
              <a:blipFill>
                <a:blip r:embed="rId2"/>
                <a:stretch>
                  <a:fillRect l="-1748"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119</a:t>
            </a:fld>
            <a:endParaRPr lang="en-US"/>
          </a:p>
        </p:txBody>
      </p:sp>
    </p:spTree>
    <p:extLst>
      <p:ext uri="{BB962C8B-B14F-4D97-AF65-F5344CB8AC3E}">
        <p14:creationId xmlns:p14="http://schemas.microsoft.com/office/powerpoint/2010/main" val="86776498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0"/>
            <a:ext cx="7772400" cy="685800"/>
          </a:xfrm>
        </p:spPr>
        <p:txBody>
          <a:bodyPr/>
          <a:lstStyle/>
          <a:p>
            <a:r>
              <a:rPr lang="en-US" sz="3600" dirty="0"/>
              <a:t>Multiples in Elliptic Curves 1</a:t>
            </a:r>
          </a:p>
        </p:txBody>
      </p:sp>
      <p:sp>
        <p:nvSpPr>
          <p:cNvPr id="100357" name="Rectangle 3"/>
          <p:cNvSpPr>
            <a:spLocks noGrp="1" noChangeArrowheads="1"/>
          </p:cNvSpPr>
          <p:nvPr>
            <p:ph type="body" idx="1"/>
          </p:nvPr>
        </p:nvSpPr>
        <p:spPr>
          <a:xfrm>
            <a:off x="152400" y="1400175"/>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Q = </a:t>
            </a:r>
            <a:r>
              <a:rPr lang="en-US" altLang="ko-KR" sz="2000" dirty="0" err="1">
                <a:latin typeface="Calibri" panose="020F0502020204030204" pitchFamily="34" charset="0"/>
                <a:ea typeface="Gulim" pitchFamily="34" charset="-127"/>
                <a:cs typeface="Calibri" panose="020F0502020204030204" pitchFamily="34" charset="0"/>
              </a:rPr>
              <a:t>kP</a:t>
            </a:r>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grpSp>
        <p:nvGrpSpPr>
          <p:cNvPr id="2" name="Group 4"/>
          <p:cNvGrpSpPr>
            <a:grpSpLocks/>
          </p:cNvGrpSpPr>
          <p:nvPr/>
        </p:nvGrpSpPr>
        <p:grpSpPr bwMode="auto">
          <a:xfrm>
            <a:off x="3980286" y="2033588"/>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428503" y="421838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66038" y="2781301"/>
            <a:ext cx="1368425" cy="2628900"/>
            <a:chOff x="4829" y="2082"/>
            <a:chExt cx="862" cy="1656"/>
          </a:xfrm>
        </p:grpSpPr>
        <p:sp>
          <p:nvSpPr>
            <p:cNvPr id="100366" name="Oval 42"/>
            <p:cNvSpPr>
              <a:spLocks noChangeArrowheads="1"/>
            </p:cNvSpPr>
            <p:nvPr/>
          </p:nvSpPr>
          <p:spPr bwMode="auto">
            <a:xfrm>
              <a:off x="4829" y="2086"/>
              <a:ext cx="67" cy="6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48"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675321" y="4250742"/>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57200" y="1935930"/>
                <a:ext cx="8458200" cy="38100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r>
                      <m:rPr>
                        <m:sty m:val="p"/>
                      </m:rPr>
                      <a:rPr lang="en-US" sz="2000" b="0" i="0" smtClean="0">
                        <a:latin typeface="Cambria Math" panose="02040503050406030204" pitchFamily="18" charset="0"/>
                        <a:cs typeface="Calibri" panose="020F0502020204030204" pitchFamily="34" charset="0"/>
                        <a:sym typeface="Arial"/>
                      </a:rPr>
                      <m:t>c</m:t>
                    </m:r>
                    <m:r>
                      <a:rPr lang="en-US" sz="2000" b="0" i="0" smtClean="0">
                        <a:latin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cs typeface="Calibri" panose="020F0502020204030204" pitchFamily="34" charset="0"/>
                        <a:sym typeface="Arial"/>
                      </a:rPr>
                      <m:t>𝑑𝑘</m:t>
                    </m:r>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0:384</m:t>
                        </m:r>
                        <m:r>
                          <a:rPr lang="en-US" sz="1800" b="0" i="1" smtClean="0">
                            <a:solidFill>
                              <a:schemeClr val="tx1"/>
                            </a:solidFill>
                            <a:latin typeface="Cambria Math" panose="02040503050406030204" pitchFamily="18" charset="0"/>
                            <a:cs typeface="Calibri" panose="020F0502020204030204" pitchFamily="34" charset="0"/>
                            <a:sym typeface="Arial"/>
                          </a:rPr>
                          <m:t>𝑘</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384</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:768</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+32</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𝑑𝑘</m:t>
                    </m:r>
                    <m:r>
                      <a:rPr lang="en-US" sz="1800" i="1" smtClean="0">
                        <a:solidFill>
                          <a:schemeClr val="tx1"/>
                        </a:solidFill>
                        <a:latin typeface="Cambria Math" panose="02040503050406030204" pitchFamily="18" charset="0"/>
                        <a:cs typeface="Calibri" panose="020F0502020204030204" pitchFamily="34" charset="0"/>
                        <a:sym typeface="Arial"/>
                      </a:rPr>
                      <m:t>[768</m:t>
                    </m:r>
                    <m:r>
                      <a:rPr lang="en-US" sz="1800" i="1" smtClean="0">
                        <a:solidFill>
                          <a:schemeClr val="tx1"/>
                        </a:solidFill>
                        <a:latin typeface="Cambria Math" panose="02040503050406030204" pitchFamily="18" charset="0"/>
                        <a:cs typeface="Calibri" panose="020F0502020204030204" pitchFamily="34" charset="0"/>
                        <a:sym typeface="Arial"/>
                      </a:rPr>
                      <m:t>𝑘</m:t>
                    </m:r>
                    <m:r>
                      <a:rPr lang="en-US" sz="1800" i="1" smtClean="0">
                        <a:solidFill>
                          <a:schemeClr val="tx1"/>
                        </a:solidFill>
                        <a:latin typeface="Cambria Math" panose="02040503050406030204" pitchFamily="18" charset="0"/>
                        <a:cs typeface="Calibri" panose="020F0502020204030204" pitchFamily="34" charset="0"/>
                        <a:sym typeface="Arial"/>
                      </a:rPr>
                      <m:t>+32</m:t>
                    </m:r>
                  </m:oMath>
                </a14:m>
                <a:r>
                  <a:rPr lang="en-US" sz="1800" i="1" dirty="0">
                    <a:solidFill>
                      <a:schemeClr val="tx1"/>
                    </a:solidFill>
                    <a:latin typeface="Cambria Math" panose="02040503050406030204" pitchFamily="18" charset="0"/>
                    <a:cs typeface="Calibri" panose="020F0502020204030204" pitchFamily="34" charset="0"/>
                    <a:sym typeface="Arial"/>
                  </a:rPr>
                  <a:t>:</a:t>
                </a:r>
                <a:r>
                  <a:rPr lang="en-US" sz="1800" dirty="0">
                    <a:solidFill>
                      <a:schemeClr val="tx1"/>
                    </a:solidFill>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+64]</m:t>
                    </m:r>
                  </m:oMath>
                </a14:m>
                <a:endParaRPr lang="en-US" sz="1800" b="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m:rPr>
                            <m:nor/>
                          </m:rPr>
                          <a:rPr lang="en-US" sz="1800" b="0" i="1" smtClean="0">
                            <a:solidFill>
                              <a:schemeClr val="tx1"/>
                            </a:solidFill>
                            <a:latin typeface="Cambria Math" panose="02040503050406030204" pitchFamily="18" charset="0"/>
                            <a:cs typeface="Calibri" panose="020F0502020204030204" pitchFamily="34" charset="0"/>
                            <a:sym typeface="Arial"/>
                          </a:rPr>
                          <m:t>64</m:t>
                        </m:r>
                        <m:r>
                          <m:rPr>
                            <m:nor/>
                          </m:rPr>
                          <a:rPr lang="en-US" sz="1800" i="1" dirty="0">
                            <a:solidFill>
                              <a:schemeClr val="tx1"/>
                            </a:solidFill>
                            <a:latin typeface="Cambria Math" panose="02040503050406030204" pitchFamily="18" charset="0"/>
                            <a:cs typeface="Calibri" panose="020F0502020204030204" pitchFamily="34" charset="0"/>
                            <a:sym typeface="Arial"/>
                          </a:rPr>
                          <m:t>:</m:t>
                        </m:r>
                        <m:r>
                          <m:rPr>
                            <m:nor/>
                          </m:rPr>
                          <a:rPr lang="en-US" sz="1800" dirty="0">
                            <a:solidFill>
                              <a:schemeClr val="tx1"/>
                            </a:solidFill>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+96</m:t>
                        </m:r>
                      </m:e>
                    </m:d>
                  </m:oMath>
                </a14:m>
                <a:endParaRPr lang="en-US" sz="180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𝐷𝑒</m:t>
                        </m:r>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𝑑𝑘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𝐾</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𝐾</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𝐽</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 32)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𝑐</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𝐸𝑛𝑐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𝑒</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57200" y="1935930"/>
                <a:ext cx="8458200" cy="3810001"/>
              </a:xfrm>
              <a:prstGeom prst="rect">
                <a:avLst/>
              </a:prstGeom>
              <a:blipFill>
                <a:blip r:embed="rId2"/>
                <a:stretch>
                  <a:fillRect l="-1649" t="-6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120</a:t>
            </a:fld>
            <a:endParaRPr lang="en-US"/>
          </a:p>
        </p:txBody>
      </p:sp>
    </p:spTree>
    <p:extLst>
      <p:ext uri="{BB962C8B-B14F-4D97-AF65-F5344CB8AC3E}">
        <p14:creationId xmlns:p14="http://schemas.microsoft.com/office/powerpoint/2010/main" val="385890788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121</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extLst>
      <p:ext uri="{BB962C8B-B14F-4D97-AF65-F5344CB8AC3E}">
        <p14:creationId xmlns:p14="http://schemas.microsoft.com/office/powerpoint/2010/main" val="3939687800"/>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endParaRPr lang="en-US" sz="3600" dirty="0"/>
          </a:p>
        </p:txBody>
      </p:sp>
      <p:sp>
        <p:nvSpPr>
          <p:cNvPr id="84997" name="Rectangle 3"/>
          <p:cNvSpPr>
            <a:spLocks noGrp="1" noChangeArrowheads="1"/>
          </p:cNvSpPr>
          <p:nvPr>
            <p:ph type="body" idx="1"/>
          </p:nvPr>
        </p:nvSpPr>
        <p:spPr>
          <a:xfrm>
            <a:off x="609600" y="1589314"/>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r</a:t>
            </a:r>
            <a:r>
              <a:rPr lang="en-US" sz="2000" baseline="-25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(x)y), 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p(x)/q(x).  deg(a)= max(deg(p), deg(q)).</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r’(x)</a:t>
            </a:r>
            <a:r>
              <a:rPr lang="en-US" sz="2000" dirty="0">
                <a:latin typeface="Calibri" panose="020F0502020204030204" pitchFamily="34" charset="0"/>
                <a:cs typeface="Calibri" panose="020F0502020204030204" pitchFamily="34" charset="0"/>
              </a:rPr>
              <a:t>¹</a:t>
            </a:r>
            <a:r>
              <a:rPr lang="en-US" sz="2000" dirty="0">
                <a:latin typeface="Calibri" panose="020F0502020204030204" pitchFamily="34" charset="0"/>
                <a:cs typeface="Calibri" panose="020F0502020204030204" pitchFamily="34" charset="0"/>
                <a:sym typeface="Wingdings" pitchFamily="2" charset="2"/>
              </a:rPr>
              <a:t>0.</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a= q+1-#E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q+1- deg(ker(f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f</a:t>
            </a:r>
            <a:r>
              <a:rPr lang="en-US" sz="2000" baseline="-25000" dirty="0">
                <a:latin typeface="Calibri" panose="020F0502020204030204" pitchFamily="34" charset="0"/>
                <a:cs typeface="Calibri" panose="020F0502020204030204" pitchFamily="34" charset="0"/>
                <a:sym typeface="Wingdings" pitchFamily="2" charset="2"/>
              </a:rPr>
              <a:t>p</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-af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+q=0.</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123</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Shanks and </a:t>
            </a:r>
            <a:r>
              <a:rPr lang="en-US" altLang="zh-TW" sz="3600" dirty="0" err="1">
                <a:ea typeface="PMingLiU" pitchFamily="18" charset="-120"/>
              </a:rPr>
              <a:t>Menstre</a:t>
            </a:r>
            <a:endParaRPr lang="en-US" altLang="zh-TW" sz="3600" dirty="0">
              <a:ea typeface="PMingLiU" pitchFamily="18" charset="-120"/>
            </a:endParaRPr>
          </a:p>
        </p:txBody>
      </p:sp>
      <p:sp>
        <p:nvSpPr>
          <p:cNvPr id="115717" name="Rectangle 5"/>
          <p:cNvSpPr>
            <a:spLocks noGrp="1" noChangeArrowheads="1"/>
          </p:cNvSpPr>
          <p:nvPr>
            <p:ph type="body" idx="1"/>
          </p:nvPr>
        </p:nvSpPr>
        <p:spPr>
          <a:xfrm>
            <a:off x="609600" y="12954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124</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r>
              <a:rPr lang="en-US" sz="3600" dirty="0"/>
              <a:t> continued</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7924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is j(P+Q)= </a:t>
                </a:r>
                <a:r>
                  <a:rPr lang="en-US" sz="2000" dirty="0" err="1">
                    <a:latin typeface="Calibri" panose="020F0502020204030204" pitchFamily="34" charset="0"/>
                    <a:cs typeface="Calibri" panose="020F0502020204030204" pitchFamily="34" charset="0"/>
                  </a:rPr>
                  <a:t>j(P)+j(Q</a:t>
                </a:r>
                <a:r>
                  <a:rPr lang="en-US" sz="2000" dirty="0">
                    <a:latin typeface="Calibri" panose="020F0502020204030204" pitchFamily="34" charset="0"/>
                    <a:cs typeface="Calibri" panose="020F0502020204030204" pitchFamily="34" charset="0"/>
                  </a:rPr>
                  <a:t>).  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O: j (O)= O.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x</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y</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[n](</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𝛥=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7924800" cy="4343400"/>
              </a:xfrm>
              <a:blipFill>
                <a:blip r:embed="rId3"/>
                <a:stretch>
                  <a:fillRect l="-801" t="-1749"/>
                </a:stretch>
              </a:blipFill>
            </p:spPr>
            <p:txBody>
              <a:bodyPr/>
              <a:lstStyle/>
              <a:p>
                <a:r>
                  <a:rPr lang="en-US">
                    <a:noFill/>
                  </a:rPr>
                  <a:t> </a:t>
                </a:r>
              </a:p>
            </p:txBody>
          </p:sp>
        </mc:Fallback>
      </mc:AlternateContent>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Isomorphic Curves and the j-invariant</a:t>
            </a:r>
          </a:p>
        </p:txBody>
      </p:sp>
      <p:sp>
        <p:nvSpPr>
          <p:cNvPr id="84997" name="Rectangle 3"/>
          <p:cNvSpPr>
            <a:spLocks noGrp="1" noChangeArrowheads="1"/>
          </p:cNvSpPr>
          <p:nvPr>
            <p:ph type="body" idx="1"/>
          </p:nvPr>
        </p:nvSpPr>
        <p:spPr>
          <a:xfrm>
            <a:off x="419100" y="16764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x=u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x’+r, y= u</a:t>
            </a:r>
            <a:r>
              <a:rPr lang="en-US" sz="2000" baseline="30000" dirty="0">
                <a:latin typeface="Calibri" panose="020F0502020204030204" pitchFamily="34" charset="0"/>
                <a:cs typeface="Calibri" panose="020F0502020204030204" pitchFamily="34" charset="0"/>
                <a:sym typeface="Wingdings" pitchFamily="2" charset="2"/>
              </a:rPr>
              <a:t>3</a:t>
            </a:r>
            <a:r>
              <a:rPr lang="en-US" sz="2000" dirty="0">
                <a:latin typeface="Calibri" panose="020F0502020204030204" pitchFamily="34" charset="0"/>
                <a:cs typeface="Calibri" panose="020F0502020204030204" pitchFamily="34" charset="0"/>
                <a:sym typeface="Wingdings" pitchFamily="2" charset="2"/>
              </a:rPr>
              <a:t>y’+su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D=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j(E)= 1728/𝛥.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j(E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)=j(E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126</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The Division Polynomials</a:t>
            </a:r>
          </a:p>
        </p:txBody>
      </p:sp>
      <p:sp>
        <p:nvSpPr>
          <p:cNvPr id="84997" name="Rectangle 3"/>
          <p:cNvSpPr>
            <a:spLocks noGrp="1" noChangeArrowheads="1"/>
          </p:cNvSpPr>
          <p:nvPr>
            <p:ph type="body" idx="1"/>
          </p:nvPr>
        </p:nvSpPr>
        <p:spPr>
          <a:xfrm>
            <a:off x="419100" y="1676400"/>
            <a:ext cx="8305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y</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y</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y</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a:t>
            </a:r>
          </a:p>
          <a:p>
            <a:pPr lvl="1">
              <a:lnSpc>
                <a:spcPct val="90000"/>
              </a:lnSpc>
              <a:spcBef>
                <a:spcPts val="200"/>
              </a:spcBef>
            </a:pPr>
            <a:r>
              <a:rPr lang="en-US" sz="2000" dirty="0">
                <a:latin typeface="Calibri" panose="020F0502020204030204" pitchFamily="34" charset="0"/>
                <a:cs typeface="Calibri" panose="020F0502020204030204" pitchFamily="34" charset="0"/>
              </a:rPr>
              <a:t>then y</a:t>
            </a:r>
            <a:r>
              <a:rPr lang="en-US" sz="2000" baseline="-25000" dirty="0">
                <a:latin typeface="Calibri" panose="020F0502020204030204" pitchFamily="34" charset="0"/>
                <a:cs typeface="Calibri" panose="020F0502020204030204" pitchFamily="34" charset="0"/>
              </a:rPr>
              <a:t>2m+1</a:t>
            </a:r>
            <a:r>
              <a:rPr lang="en-US" sz="2000" dirty="0">
                <a:latin typeface="Calibri" panose="020F0502020204030204" pitchFamily="34" charset="0"/>
                <a:cs typeface="Calibri" panose="020F0502020204030204" pitchFamily="34" charset="0"/>
              </a:rPr>
              <a:t>(x,y)= 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 f</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=xy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1/(4y)(y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)=P 𝝴 E[m] is the subgroup of torsion points whose order divides m:  [m]P=0.</a:t>
            </a:r>
          </a:p>
          <a:p>
            <a:pPr>
              <a:lnSpc>
                <a:spcPct val="90000"/>
              </a:lnSpc>
              <a:buNone/>
            </a:pPr>
            <a:endParaRPr lang="en-US" sz="2400" dirty="0"/>
          </a:p>
          <a:p>
            <a:pPr>
              <a:lnSpc>
                <a:spcPct val="90000"/>
              </a:lnSpc>
              <a:buNone/>
            </a:pPr>
            <a:endParaRPr lang="en-US" sz="24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Preliminary DSA</a:t>
            </a:r>
          </a:p>
        </p:txBody>
      </p:sp>
      <p:sp>
        <p:nvSpPr>
          <p:cNvPr id="122885" name="Rectangle 3"/>
          <p:cNvSpPr>
            <a:spLocks noGrp="1" noChangeArrowheads="1"/>
          </p:cNvSpPr>
          <p:nvPr>
            <p:ph type="body" sz="half" idx="1"/>
          </p:nvPr>
        </p:nvSpPr>
        <p:spPr>
          <a:xfrm>
            <a:off x="228600" y="1371600"/>
            <a:ext cx="8686800" cy="4114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u= mB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v=f(A)B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and w=</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u</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v</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w=A.</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ECDSA</a:t>
            </a:r>
          </a:p>
        </p:txBody>
      </p:sp>
      <p:sp>
        <p:nvSpPr>
          <p:cNvPr id="122885" name="Rectangle 3"/>
          <p:cNvSpPr>
            <a:spLocks noGrp="1" noChangeArrowheads="1"/>
          </p:cNvSpPr>
          <p:nvPr>
            <p:ph type="body" sz="half" idx="1"/>
          </p:nvPr>
        </p:nvSpPr>
        <p:spPr>
          <a:xfrm>
            <a:off x="457200" y="1295400"/>
            <a:ext cx="8229600" cy="40386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D=(q, </a:t>
            </a:r>
            <a:r>
              <a:rPr lang="en-US" altLang="zh-TW" sz="2000" dirty="0" err="1">
                <a:latin typeface="Calibri" panose="020F0502020204030204" pitchFamily="34" charset="0"/>
                <a:ea typeface="PMingLiU" pitchFamily="18" charset="-120"/>
                <a:cs typeface="Calibri" panose="020F0502020204030204" pitchFamily="34" charset="0"/>
              </a:rPr>
              <a:t>a,b,P,n,h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E</a:t>
            </a:r>
            <a:r>
              <a:rPr lang="en-US" altLang="zh-TW" sz="2000" baseline="-25000" dirty="0" err="1">
                <a:latin typeface="Calibri" panose="020F0502020204030204" pitchFamily="34" charset="0"/>
                <a:ea typeface="PMingLiU" pitchFamily="18" charset="-120"/>
                <a:cs typeface="Calibri" panose="020F0502020204030204" pitchFamily="34" charset="0"/>
              </a:rPr>
              <a:t>q</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a,b</a:t>
            </a:r>
            <a:r>
              <a:rPr lang="en-US" altLang="zh-TW" sz="2000" dirty="0">
                <a:latin typeface="Calibri" panose="020F0502020204030204" pitchFamily="34" charset="0"/>
                <a:ea typeface="PMingLiU" pitchFamily="18" charset="-120"/>
                <a:cs typeface="Calibri" panose="020F0502020204030204" pitchFamily="34" charset="0"/>
              </a:rPr>
              <a:t>). Private key d, message m. </a:t>
            </a:r>
          </a:p>
          <a:p>
            <a:pPr>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r>
              <a:rPr lang="en-US" altLang="zh-TW" sz="2000" dirty="0" err="1">
                <a:latin typeface="Calibri" panose="020F0502020204030204" pitchFamily="34" charset="0"/>
                <a:ea typeface="PMingLiU" pitchFamily="18" charset="-120"/>
                <a:cs typeface="Calibri" panose="020F0502020204030204" pitchFamily="34" charset="0"/>
              </a:rPr>
              <a:t>r,s</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k</a:t>
            </a:r>
            <a:r>
              <a:rPr lang="en-US" sz="1800" dirty="0">
                <a:latin typeface="Calibri" panose="020F0502020204030204" pitchFamily="34" charset="0"/>
                <a:cs typeface="Calibri" panose="020F0502020204030204" pitchFamily="34" charset="0"/>
              </a:rPr>
              <a:t>𝝴</a:t>
            </a:r>
            <a:r>
              <a:rPr lang="en-US" altLang="zh-TW" sz="1800" dirty="0">
                <a:latin typeface="Calibri" panose="020F0502020204030204" pitchFamily="34" charset="0"/>
                <a:ea typeface="PMingLiU" pitchFamily="18" charset="-120"/>
                <a:cs typeface="Calibri" panose="020F0502020204030204" pitchFamily="34" charset="0"/>
              </a:rPr>
              <a:t>[1,n-1]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r>
              <a:rPr lang="en-US" altLang="zh-TW" sz="1800" dirty="0" err="1">
                <a:latin typeface="Calibri" panose="020F0502020204030204" pitchFamily="34" charset="0"/>
                <a:ea typeface="PMingLiU" pitchFamily="18" charset="-120"/>
                <a:cs typeface="Calibri" panose="020F0502020204030204" pitchFamily="34" charset="0"/>
              </a:rPr>
              <a:t>kP</a:t>
            </a:r>
            <a:r>
              <a:rPr lang="en-US" altLang="zh-TW" sz="1800" dirty="0">
                <a:latin typeface="Calibri" panose="020F0502020204030204" pitchFamily="34" charset="0"/>
                <a:ea typeface="PMingLiU" pitchFamily="18" charset="-120"/>
                <a:cs typeface="Calibri" panose="020F0502020204030204" pitchFamily="34" charset="0"/>
              </a:rPr>
              <a:t>=(x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y</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 k</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r>
              <a:rPr lang="en-US" altLang="zh-TW" sz="1800" dirty="0" err="1">
                <a:latin typeface="Calibri" panose="020F0502020204030204" pitchFamily="34" charset="0"/>
                <a:ea typeface="PMingLiU" pitchFamily="18" charset="-120"/>
                <a:cs typeface="Calibri" panose="020F0502020204030204" pitchFamily="34" charset="0"/>
              </a:rPr>
              <a:t>e+dr</a:t>
            </a:r>
            <a:r>
              <a:rPr lang="en-US" altLang="zh-TW" sz="1800" dirty="0">
                <a:latin typeface="Calibri" panose="020F0502020204030204" pitchFamily="34" charset="0"/>
                <a:ea typeface="PMingLiU" pitchFamily="18" charset="-120"/>
                <a:cs typeface="Calibri" panose="020F0502020204030204" pitchFamily="34" charset="0"/>
              </a:rPr>
              <a:t>) (mod n).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0" indent="0">
              <a:buNone/>
            </a:pPr>
            <a:r>
              <a:rPr lang="en-US" altLang="zh-TW" sz="2000" dirty="0">
                <a:latin typeface="Calibri" panose="020F0502020204030204" pitchFamily="34" charset="0"/>
                <a:ea typeface="PMingLiU" pitchFamily="18" charset="-120"/>
                <a:cs typeface="Calibri" panose="020F0502020204030204" pitchFamily="34" charset="0"/>
              </a:rPr>
              <a:t>    </a:t>
            </a: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r>
              <a:rPr lang="en-US" altLang="zh-TW" sz="1800" dirty="0" err="1">
                <a:latin typeface="Calibri" panose="020F0502020204030204" pitchFamily="34" charset="0"/>
                <a:ea typeface="PMingLiU" pitchFamily="18" charset="-120"/>
                <a:cs typeface="Calibri" panose="020F0502020204030204" pitchFamily="34" charset="0"/>
              </a:rPr>
              <a:t>r,s</a:t>
            </a:r>
            <a:r>
              <a:rPr lang="en-US" altLang="zh-TW" sz="1800" dirty="0">
                <a:latin typeface="Calibri" panose="020F0502020204030204" pitchFamily="34" charset="0"/>
                <a:ea typeface="PMingLiU" pitchFamily="18" charset="-120"/>
                <a:cs typeface="Calibri" panose="020F0502020204030204" pitchFamily="34" charset="0"/>
              </a:rPr>
              <a:t> [1,n-1].  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w= s</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ew</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2</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rw</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X= u</a:t>
            </a:r>
            <a:r>
              <a:rPr lang="en-US" altLang="zh-TW" sz="1800" baseline="-25000" dirty="0">
                <a:latin typeface="Calibri" panose="020F0502020204030204" pitchFamily="34" charset="0"/>
                <a:ea typeface="PMingLiU" pitchFamily="18" charset="-120"/>
                <a:cs typeface="Calibri" panose="020F0502020204030204" pitchFamily="34" charset="0"/>
              </a:rPr>
              <a:t>1 </a:t>
            </a:r>
            <a:r>
              <a:rPr lang="en-US" altLang="zh-TW" sz="1800" dirty="0">
                <a:latin typeface="Calibri" panose="020F0502020204030204" pitchFamily="34" charset="0"/>
                <a:ea typeface="PMingLiU" pitchFamily="18" charset="-120"/>
                <a:cs typeface="Calibri" panose="020F0502020204030204" pitchFamily="34" charset="0"/>
              </a:rPr>
              <a:t>P+ u</a:t>
            </a:r>
            <a:r>
              <a:rPr lang="en-US" altLang="zh-TW" sz="1800" baseline="-25000" dirty="0">
                <a:latin typeface="Calibri" panose="020F0502020204030204" pitchFamily="34" charset="0"/>
                <a:ea typeface="PMingLiU" pitchFamily="18" charset="-120"/>
                <a:cs typeface="Calibri" panose="020F0502020204030204" pitchFamily="34" charset="0"/>
              </a:rPr>
              <a:t>2 </a:t>
            </a:r>
            <a:r>
              <a:rPr lang="en-US" altLang="zh-TW" sz="1800" dirty="0">
                <a:latin typeface="Calibri" panose="020F0502020204030204" pitchFamily="34" charset="0"/>
                <a:ea typeface="PMingLiU" pitchFamily="18" charset="-120"/>
                <a:cs typeface="Calibri" panose="020F0502020204030204" pitchFamily="34" charset="0"/>
              </a:rPr>
              <a:t>Q.  If  X= O,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v=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129</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ECIES</a:t>
            </a:r>
          </a:p>
        </p:txBody>
      </p:sp>
      <p:sp>
        <p:nvSpPr>
          <p:cNvPr id="122885" name="Rectangle 3"/>
          <p:cNvSpPr>
            <a:spLocks noGrp="1" noChangeArrowheads="1"/>
          </p:cNvSpPr>
          <p:nvPr>
            <p:ph type="body" sz="half" idx="1"/>
          </p:nvPr>
        </p:nvSpPr>
        <p:spPr>
          <a:xfrm>
            <a:off x="228600" y="1371600"/>
            <a:ext cx="8610600" cy="4114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D=(q, a, b, P, n, h), public key Q, plaintext m.</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k</a:t>
            </a:r>
            <a:r>
              <a:rPr lang="en-US" sz="2000" dirty="0">
                <a:latin typeface="Calibri" panose="020F0502020204030204" pitchFamily="34" charset="0"/>
                <a:cs typeface="Calibri" panose="020F0502020204030204" pitchFamily="34" charset="0"/>
              </a:rPr>
              <a:t>𝝴[1, n-1].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R= </a:t>
            </a:r>
            <a:r>
              <a:rPr lang="en-US" altLang="zh-TW" sz="2000" dirty="0" err="1">
                <a:latin typeface="Calibri" panose="020F0502020204030204" pitchFamily="34" charset="0"/>
                <a:ea typeface="PMingLiU" pitchFamily="18" charset="-120"/>
                <a:cs typeface="Calibri" panose="020F0502020204030204" pitchFamily="34" charset="0"/>
              </a:rPr>
              <a:t>kP</a:t>
            </a:r>
            <a:r>
              <a:rPr lang="en-US" altLang="zh-TW" sz="2000" dirty="0">
                <a:latin typeface="Calibri" panose="020F0502020204030204" pitchFamily="34" charset="0"/>
                <a:ea typeface="PMingLiU" pitchFamily="18" charset="-120"/>
                <a:cs typeface="Calibri" panose="020F0502020204030204" pitchFamily="34" charset="0"/>
              </a:rPr>
              <a:t>, Z=</a:t>
            </a:r>
            <a:r>
              <a:rPr lang="en-US" altLang="zh-TW" sz="2000" dirty="0" err="1">
                <a:latin typeface="Calibri" panose="020F0502020204030204" pitchFamily="34" charset="0"/>
                <a:ea typeface="PMingLiU" pitchFamily="18" charset="-120"/>
                <a:cs typeface="Calibri" panose="020F0502020204030204" pitchFamily="34" charset="0"/>
              </a:rPr>
              <a:t>hkQ</a:t>
            </a:r>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(k[1], k[2]) = </a:t>
            </a:r>
            <a:r>
              <a:rPr lang="en-US" altLang="zh-TW" sz="2000" dirty="0" err="1">
                <a:latin typeface="Calibri" panose="020F0502020204030204" pitchFamily="34" charset="0"/>
                <a:ea typeface="PMingLiU" pitchFamily="18" charset="-120"/>
                <a:cs typeface="Calibri" panose="020F0502020204030204" pitchFamily="34" charset="0"/>
              </a:rPr>
              <a:t>KDF(x</a:t>
            </a:r>
            <a:r>
              <a:rPr lang="en-US" altLang="zh-TW" sz="2000" baseline="-25000" dirty="0" err="1">
                <a:latin typeface="Calibri" panose="020F0502020204030204" pitchFamily="34" charset="0"/>
                <a:ea typeface="PMingLiU" pitchFamily="18" charset="-120"/>
                <a:cs typeface="Calibri" panose="020F0502020204030204" pitchFamily="34" charset="0"/>
              </a:rPr>
              <a:t>Z</a:t>
            </a:r>
            <a:r>
              <a:rPr lang="en-US" altLang="zh-TW" sz="2000" dirty="0">
                <a:latin typeface="Calibri" panose="020F0502020204030204" pitchFamily="34" charset="0"/>
                <a:ea typeface="PMingLiU" pitchFamily="18" charset="-120"/>
                <a:cs typeface="Calibri" panose="020F0502020204030204" pitchFamily="34" charset="0"/>
              </a:rPr>
              <a:t>, R).</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 ENC</a:t>
            </a:r>
            <a:r>
              <a:rPr lang="en-US" altLang="zh-TW" sz="2000" baseline="-25000" dirty="0">
                <a:latin typeface="Calibri" panose="020F0502020204030204" pitchFamily="34" charset="0"/>
                <a:ea typeface="PMingLiU" pitchFamily="18" charset="-120"/>
                <a:cs typeface="Calibri" panose="020F0502020204030204" pitchFamily="34" charset="0"/>
              </a:rPr>
              <a:t>k1</a:t>
            </a:r>
            <a:r>
              <a:rPr lang="en-US" altLang="zh-TW" sz="2000" dirty="0">
                <a:latin typeface="Calibri" panose="020F0502020204030204" pitchFamily="34" charset="0"/>
                <a:ea typeface="PMingLiU" pitchFamily="18" charset="-120"/>
                <a:cs typeface="Calibri" panose="020F0502020204030204" pitchFamily="34" charset="0"/>
              </a:rPr>
              <a:t>(m), t= MAC</a:t>
            </a:r>
            <a:r>
              <a:rPr lang="en-US" altLang="zh-TW" sz="2000" baseline="-25000" dirty="0">
                <a:latin typeface="Calibri" panose="020F0502020204030204" pitchFamily="34" charset="0"/>
                <a:ea typeface="PMingLiU" pitchFamily="18" charset="-120"/>
                <a:cs typeface="Calibri" panose="020F0502020204030204" pitchFamily="34" charset="0"/>
              </a:rPr>
              <a:t>k[2]</a:t>
            </a:r>
            <a:r>
              <a:rPr lang="en-US" altLang="zh-TW" sz="2000" dirty="0">
                <a:latin typeface="Calibri" panose="020F0502020204030204" pitchFamily="34" charset="0"/>
                <a:ea typeface="PMingLiU" pitchFamily="18" charset="-120"/>
                <a:cs typeface="Calibri" panose="020F0502020204030204" pitchFamily="34" charset="0"/>
              </a:rPr>
              <a:t>(c).</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- 2</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381000" y="2286000"/>
            <a:ext cx="8077200" cy="32004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In this case,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the line between P and Q “meet at infinity,”  this is the point we called O and we get P+Q=O.  Note Q=-P so –(</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)=(x,-y).</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so P=Q:  The slope of the tangent line 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is m.   Differentiating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we get 2y y’= 3x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so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130</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LLL Theorem</a:t>
            </a:r>
          </a:p>
        </p:txBody>
      </p:sp>
      <p:sp>
        <p:nvSpPr>
          <p:cNvPr id="83973" name="Rectangle 3"/>
          <p:cNvSpPr>
            <a:spLocks noGrp="1" noChangeArrowheads="1"/>
          </p:cNvSpPr>
          <p:nvPr>
            <p:ph type="body" idx="1"/>
          </p:nvPr>
        </p:nvSpPr>
        <p:spPr>
          <a:xfrm>
            <a:off x="575886" y="1447800"/>
            <a:ext cx="7607968" cy="44196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131</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Gauss again</a:t>
            </a:r>
          </a:p>
        </p:txBody>
      </p:sp>
      <p:sp>
        <p:nvSpPr>
          <p:cNvPr id="83973" name="Rectangle 3"/>
          <p:cNvSpPr>
            <a:spLocks noGrp="1" noChangeArrowheads="1"/>
          </p:cNvSpPr>
          <p:nvPr>
            <p:ph type="body" idx="1"/>
          </p:nvPr>
        </p:nvSpPr>
        <p:spPr>
          <a:xfrm>
            <a:off x="381000" y="1600200"/>
            <a:ext cx="7924800" cy="3962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132</a:t>
            </a:fld>
            <a:endParaRPr lang="en-US"/>
          </a:p>
        </p:txBody>
      </p:sp>
    </p:spTree>
    <p:extLst>
      <p:ext uri="{BB962C8B-B14F-4D97-AF65-F5344CB8AC3E}">
        <p14:creationId xmlns:p14="http://schemas.microsoft.com/office/powerpoint/2010/main" val="142040395"/>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𝑈𝑠𝑒h𝑖𝑛𝑡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 makehint</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𝑆𝑚𝑎𝑙𝑙𝑏𝑎𝑙𝑙</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𝑒𝑡𝑐</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MultiplyNTT</a:t>
                </a: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BaseCaseMultiply</a:t>
                </a: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133</a:t>
            </a:fld>
            <a:endParaRPr lang="en-US"/>
          </a:p>
        </p:txBody>
      </p:sp>
    </p:spTree>
    <p:extLst>
      <p:ext uri="{BB962C8B-B14F-4D97-AF65-F5344CB8AC3E}">
        <p14:creationId xmlns:p14="http://schemas.microsoft.com/office/powerpoint/2010/main" val="350319320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summary</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609600" y="2286000"/>
            <a:ext cx="7848600" cy="34290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 y</a:t>
            </a:r>
            <a:r>
              <a:rPr lang="en-US" altLang="zh-TW" sz="2000" baseline="-25000" dirty="0">
                <a:latin typeface="Calibri" panose="020F0502020204030204" pitchFamily="34" charset="0"/>
                <a:ea typeface="PMingLiU" pitchFamily="18" charset="-120"/>
                <a:cs typeface="Calibri" panose="020F0502020204030204" pitchFamily="34" charset="0"/>
              </a:rPr>
              <a:t>1</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and P+Q=O, Q= -P </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P=Q, R=2P,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838200" y="2286000"/>
            <a:ext cx="7391400" cy="33528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P=(2,3) on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(0,1) is 6.  </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2P=(0,1), 4P= (0,-1), 6P=O.</a:t>
            </a:r>
          </a:p>
          <a:p>
            <a:pPr marL="609600" indent="-609600">
              <a:lnSpc>
                <a:spcPct val="80000"/>
              </a:lnSpc>
            </a:pPr>
            <a:endParaRPr lang="en-US" altLang="zh-TW" sz="2400" dirty="0">
              <a:ea typeface="PMingLiU" pitchFamily="18"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76200"/>
            <a:ext cx="8382000" cy="762000"/>
          </a:xfrm>
        </p:spPr>
        <p:txBody>
          <a:bodyPr/>
          <a:lstStyle/>
          <a:p>
            <a:r>
              <a:rPr lang="en-US" altLang="zh-TW" sz="3600" dirty="0">
                <a:ea typeface="PMingLiU" pitchFamily="18" charset="-120"/>
              </a:rPr>
              <a:t>Example of Addition and Element Order</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5477" name="Rectangle 3"/>
              <p:cNvSpPr>
                <a:spLocks noGrp="1" noChangeArrowheads="1"/>
              </p:cNvSpPr>
              <p:nvPr>
                <p:ph type="body" idx="1"/>
              </p:nvPr>
            </p:nvSpPr>
            <p:spPr>
              <a:xfrm>
                <a:off x="609600" y="2133600"/>
                <a:ext cx="8229600" cy="2819400"/>
              </a:xfrm>
            </p:spPr>
            <p:txBody>
              <a:bodyPr/>
              <a:lstStyle/>
              <a:p>
                <a:pPr>
                  <a:spcBef>
                    <a:spcPts val="200"/>
                  </a:spcBef>
                </a:pPr>
                <a:r>
                  <a:rPr lang="en-US" altLang="zh-TW" sz="1800" dirty="0">
                    <a:ea typeface="PMingLiU" pitchFamily="18" charset="-120"/>
                  </a:rPr>
                  <a:t>E(-36,0): y</a:t>
                </a:r>
                <a:r>
                  <a:rPr lang="en-US" altLang="zh-TW" sz="1800" baseline="30000" dirty="0">
                    <a:ea typeface="PMingLiU" pitchFamily="18" charset="-120"/>
                  </a:rPr>
                  <a:t>2</a:t>
                </a:r>
                <a:r>
                  <a:rPr lang="en-US" altLang="zh-TW" sz="1800" dirty="0">
                    <a:ea typeface="PMingLiU" pitchFamily="18" charset="-120"/>
                  </a:rPr>
                  <a:t>=x</a:t>
                </a:r>
                <a:r>
                  <a:rPr lang="en-US" altLang="zh-TW" sz="1800" baseline="30000" dirty="0">
                    <a:ea typeface="PMingLiU" pitchFamily="18" charset="-120"/>
                  </a:rPr>
                  <a:t>3</a:t>
                </a:r>
                <a:r>
                  <a:rPr lang="en-US" altLang="zh-TW" sz="1800" dirty="0">
                    <a:ea typeface="PMingLiU" pitchFamily="18" charset="-120"/>
                  </a:rPr>
                  <a:t>-36x.  P=(-3, 9), Q=(-2,8).</a:t>
                </a:r>
              </a:p>
              <a:p>
                <a:pPr>
                  <a:spcBef>
                    <a:spcPts val="200"/>
                  </a:spcBef>
                </a:pPr>
                <a:r>
                  <a:rPr lang="en-US" sz="1800" dirty="0"/>
                  <a:t>P + Q = (</a:t>
                </a:r>
                <a:r>
                  <a:rPr lang="en-US" sz="1800" dirty="0">
                    <a:sym typeface="Symbol" pitchFamily="18" charset="2"/>
                  </a:rPr>
                  <a:t></a:t>
                </a:r>
                <a:r>
                  <a:rPr lang="en-US" sz="1800" baseline="30000" dirty="0">
                    <a:sym typeface="Symbol" pitchFamily="18" charset="2"/>
                  </a:rPr>
                  <a:t>2</a:t>
                </a:r>
                <a:r>
                  <a:rPr lang="en-US" sz="1800" dirty="0">
                    <a:sym typeface="Symbol" pitchFamily="18" charset="2"/>
                  </a:rPr>
                  <a:t>-</a:t>
                </a:r>
                <a:r>
                  <a:rPr lang="en-US" sz="1800" dirty="0"/>
                  <a:t>x</a:t>
                </a:r>
                <a:r>
                  <a:rPr lang="en-US" sz="1800" baseline="-25000" dirty="0"/>
                  <a:t>1</a:t>
                </a:r>
                <a:r>
                  <a:rPr lang="en-US" sz="1800" dirty="0"/>
                  <a:t>-x</a:t>
                </a:r>
                <a:r>
                  <a:rPr lang="en-US" sz="1800" baseline="-25000" dirty="0"/>
                  <a:t>2</a:t>
                </a:r>
                <a:r>
                  <a:rPr lang="en-US" sz="1800" dirty="0"/>
                  <a:t>, </a:t>
                </a:r>
                <a:r>
                  <a:rPr lang="en-US" sz="1800" dirty="0">
                    <a:sym typeface="Symbol" pitchFamily="18" charset="2"/>
                  </a:rPr>
                  <a:t>(</a:t>
                </a:r>
                <a:r>
                  <a:rPr lang="en-US" sz="1800" dirty="0"/>
                  <a:t>x</a:t>
                </a:r>
                <a:r>
                  <a:rPr lang="en-US" sz="1800" baseline="-25000" dirty="0"/>
                  <a:t>1</a:t>
                </a:r>
                <a:r>
                  <a:rPr lang="en-US" sz="1800" dirty="0"/>
                  <a:t>-x</a:t>
                </a:r>
                <a:r>
                  <a:rPr lang="en-US" sz="1800" baseline="-25000" dirty="0"/>
                  <a:t>3</a:t>
                </a:r>
                <a:r>
                  <a:rPr lang="en-US" sz="1800" dirty="0"/>
                  <a:t>)-y</a:t>
                </a:r>
                <a:r>
                  <a:rPr lang="en-US" sz="1800" baseline="-25000" dirty="0"/>
                  <a:t>1</a:t>
                </a:r>
                <a:r>
                  <a:rPr lang="en-US" sz="1800" dirty="0"/>
                  <a:t>)</a:t>
                </a:r>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r>
                  <a:rPr lang="en-US" altLang="zh-TW" sz="1800" dirty="0">
                    <a:ea typeface="PMingLiU" pitchFamily="18" charset="-120"/>
                  </a:rPr>
                  <a:t>P+Q= (x</a:t>
                </a:r>
                <a:r>
                  <a:rPr lang="en-US" altLang="zh-TW" sz="1800" baseline="-25000" dirty="0">
                    <a:ea typeface="PMingLiU" pitchFamily="18" charset="-120"/>
                  </a:rPr>
                  <a:t>3</a:t>
                </a:r>
                <a:r>
                  <a:rPr lang="en-US" altLang="zh-TW" sz="1800" dirty="0">
                    <a:ea typeface="PMingLiU" pitchFamily="18" charset="-120"/>
                  </a:rPr>
                  <a:t>,y</a:t>
                </a:r>
                <a:r>
                  <a:rPr lang="en-US" altLang="zh-TW" sz="1800" baseline="-25000" dirty="0">
                    <a:ea typeface="PMingLiU" pitchFamily="18" charset="-120"/>
                  </a:rPr>
                  <a:t>3</a:t>
                </a:r>
                <a:r>
                  <a:rPr lang="en-US" altLang="zh-TW" sz="1800" dirty="0">
                    <a:ea typeface="PMingLiU" pitchFamily="18" charset="-120"/>
                  </a:rPr>
                  <a:t>)=(6,0)</a:t>
                </a:r>
              </a:p>
              <a:p>
                <a:pPr>
                  <a:spcBef>
                    <a:spcPts val="200"/>
                  </a:spcBef>
                </a:pPr>
                <a:r>
                  <a:rPr lang="en-US" altLang="zh-TW" sz="1800" dirty="0">
                    <a:ea typeface="PMingLiU" pitchFamily="18" charset="-120"/>
                  </a:rPr>
                  <a:t>2P=(25/4,-35/8)</a:t>
                </a:r>
              </a:p>
              <a:p>
                <a:pPr>
                  <a:spcBef>
                    <a:spcPts val="200"/>
                  </a:spcBef>
                </a:pPr>
                <a:r>
                  <a:rPr lang="en-US" altLang="zh-TW" sz="18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xmlns="">
          <p:sp>
            <p:nvSpPr>
              <p:cNvPr id="105477" name="Rectangle 3"/>
              <p:cNvSpPr>
                <a:spLocks noGrp="1" noRot="1" noChangeAspect="1" noMove="1" noResize="1" noEditPoints="1" noAdjustHandles="1" noChangeArrowheads="1" noChangeShapeType="1" noTextEdit="1"/>
              </p:cNvSpPr>
              <p:nvPr>
                <p:ph type="body" idx="1"/>
              </p:nvPr>
            </p:nvSpPr>
            <p:spPr>
              <a:xfrm>
                <a:off x="609600" y="2133600"/>
                <a:ext cx="8229600" cy="2819400"/>
              </a:xfrm>
              <a:blipFill>
                <a:blip r:embed="rId2"/>
                <a:stretch>
                  <a:fillRect l="-463" t="-897"/>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Proof of group laws</a:t>
            </a:r>
          </a:p>
        </p:txBody>
      </p:sp>
      <p:sp>
        <p:nvSpPr>
          <p:cNvPr id="84997" name="Rectangle 3"/>
          <p:cNvSpPr>
            <a:spLocks noGrp="1" noChangeArrowheads="1"/>
          </p:cNvSpPr>
          <p:nvPr>
            <p:ph type="body" idx="1"/>
          </p:nvPr>
        </p:nvSpPr>
        <p:spPr>
          <a:xfrm>
            <a:off x="723900" y="2133600"/>
            <a:ext cx="8115300" cy="33909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P=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-P= (x,-y) with P+(-P)= O.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proof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Associativity</a:t>
            </a:r>
          </a:p>
        </p:txBody>
      </p:sp>
      <p:sp>
        <p:nvSpPr>
          <p:cNvPr id="84997" name="Rectangle 3"/>
          <p:cNvSpPr>
            <a:spLocks noGrp="1" noChangeArrowheads="1"/>
          </p:cNvSpPr>
          <p:nvPr>
            <p:ph type="body" idx="1"/>
          </p:nvPr>
        </p:nvSpPr>
        <p:spPr>
          <a:xfrm>
            <a:off x="495300" y="1600200"/>
            <a:ext cx="8153400" cy="4495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P*Q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P, Q, R be points on an elliptic curve E.  We want to prove (P+Q)+R=P+(Q+R).  To get (P+Q), form P*Q and find the intersection point, between P*Q  and E and the vertical line through P*Q; this latter operation is the same as finding the intersection of P*Q, O (the point at infinity) and E.  To get (P+Q)+R, find (P+Q)*R and the vertical line, the other intersection point with E is (P+Q)+R.  A similar calculation applies to P+(Q+R) and it suffices to show (P+Q)*R=P*(Q+R). O,P,Q,R, P*Q, P+Q, Q*R, Q+R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 (P+Q)*R].  Thus, the intersection of the two lines lies on E and (P+Q)*R= P*(Q+R).</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Mordell and Mazur</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81200"/>
                <a:ext cx="8153400" cy="3581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bx +c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a:t>
                </a:r>
                <a:r>
                  <a:rPr lang="en-US" sz="2000" baseline="-25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such that all rational points on E are of the form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r</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1&lt;m≦10 or m=12.  In fact, the order of the group of finite order points is either cyclic or a product of a group of order 2 with a cyclic group of order less than or equal to 4.</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153400" cy="3581400"/>
              </a:xfrm>
              <a:blipFill>
                <a:blip r:embed="rId3"/>
                <a:stretch>
                  <a:fillRect l="-778" t="-2120"/>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5240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Fermat’s Last Theorem</a:t>
            </a:r>
          </a:p>
        </p:txBody>
      </p:sp>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z</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=C</a:t>
            </a:r>
            <a:r>
              <a:rPr lang="en-US" sz="2000" baseline="30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(A,B,C)=1.</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dirty="0" err="1">
                <a:latin typeface="Calibri" panose="020F0502020204030204" pitchFamily="34" charset="0"/>
                <a:cs typeface="Calibri" panose="020F0502020204030204" pitchFamily="34" charset="0"/>
              </a:rPr>
              <a:t>x+A</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E</a:t>
            </a:r>
            <a:r>
              <a:rPr lang="en-US" sz="2000" baseline="-25000" dirty="0">
                <a:latin typeface="Calibri" panose="020F0502020204030204" pitchFamily="34" charset="0"/>
                <a:cs typeface="Calibri" panose="020F0502020204030204" pitchFamily="34" charset="0"/>
              </a:rPr>
              <a:t>AB </a:t>
            </a:r>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76200"/>
            <a:ext cx="8534400" cy="914400"/>
          </a:xfrm>
        </p:spPr>
        <p:txBody>
          <a:bodyPr/>
          <a:lstStyle/>
          <a:p>
            <a:r>
              <a:rPr lang="en-US" sz="3600" dirty="0"/>
              <a:t>Why elliptic curves might be valuable in crypto</a:t>
            </a:r>
          </a:p>
        </p:txBody>
      </p:sp>
      <p:sp>
        <p:nvSpPr>
          <p:cNvPr id="84997" name="Rectangle 3"/>
          <p:cNvSpPr>
            <a:spLocks noGrp="1" noChangeArrowheads="1"/>
          </p:cNvSpPr>
          <p:nvPr>
            <p:ph type="body" idx="1"/>
          </p:nvPr>
        </p:nvSpPr>
        <p:spPr>
          <a:xfrm>
            <a:off x="304800" y="15240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+17.  Let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be a rational point on E.  Define ht(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max(|A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76200"/>
            <a:ext cx="7772400" cy="762000"/>
          </a:xfrm>
        </p:spPr>
        <p:txBody>
          <a:bodyPr/>
          <a:lstStyle/>
          <a:p>
            <a:r>
              <a:rPr lang="en-US" sz="3600" dirty="0"/>
              <a:t>Points on elliptic curves over </a:t>
            </a:r>
            <a:r>
              <a:rPr lang="en-US" sz="3600" dirty="0" err="1"/>
              <a:t>F</a:t>
            </a:r>
            <a:r>
              <a:rPr lang="en-US" sz="3600" baseline="-25000" dirty="0" err="1"/>
              <a:t>q</a:t>
            </a:r>
            <a:endParaRPr lang="en-US" sz="3600" baseline="-25000" dirty="0"/>
          </a:p>
        </p:txBody>
      </p:sp>
      <p:sp>
        <p:nvSpPr>
          <p:cNvPr id="106501" name="Rectangle 3"/>
          <p:cNvSpPr>
            <a:spLocks noGrp="1" noChangeArrowheads="1"/>
          </p:cNvSpPr>
          <p:nvPr>
            <p:ph type="body" idx="1"/>
          </p:nvPr>
        </p:nvSpPr>
        <p:spPr>
          <a:xfrm>
            <a:off x="990600" y="1600200"/>
            <a:ext cx="7467600" cy="47244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the number of solutions of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N= q+1+</a:t>
            </a:r>
            <a:r>
              <a:rPr lang="en-US" sz="2000" dirty="0">
                <a:latin typeface="Calibri" panose="020F0502020204030204" pitchFamily="34" charset="0"/>
                <a:cs typeface="Calibri" panose="020F0502020204030204" pitchFamily="34" charset="0"/>
                <a:sym typeface="Symbol" pitchFamily="18" charset="2"/>
              </a:rPr>
              <a:t></a:t>
            </a:r>
            <a:r>
              <a:rPr lang="en-US" sz="2000" baseline="-25000" dirty="0">
                <a:latin typeface="Calibri" panose="020F0502020204030204" pitchFamily="34" charset="0"/>
                <a:cs typeface="Calibri" panose="020F0502020204030204" pitchFamily="34" charset="0"/>
                <a:sym typeface="Symbol" pitchFamily="18" charset="2"/>
              </a:rPr>
              <a:t>x</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r>
              <a:rPr lang="en-US" sz="2000" dirty="0">
                <a:latin typeface="Calibri" panose="020F0502020204030204" pitchFamily="34" charset="0"/>
                <a:cs typeface="Calibri" panose="020F0502020204030204" pitchFamily="34" charset="0"/>
                <a:sym typeface="Symbol" pitchFamily="18" charset="2"/>
              </a:rPr>
              <a:t>|N–(q+1)|2q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a:latin typeface="Calibri" panose="020F0502020204030204" pitchFamily="34" charset="0"/>
                <a:cs typeface="Calibri" panose="020F0502020204030204" pitchFamily="34" charset="0"/>
                <a:sym typeface="Symbol" pitchFamily="18" charset="2"/>
              </a:rPr>
              <a:t>N= (q+1)-t, t= 0,q, 2q, 3q or 4q.</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q</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G=</a:t>
            </a:r>
            <a:r>
              <a:rPr lang="en-US" sz="2000" dirty="0" err="1">
                <a:latin typeface="Calibri" panose="020F0502020204030204" pitchFamily="34" charset="0"/>
                <a:cs typeface="Calibri" panose="020F0502020204030204" pitchFamily="34" charset="0"/>
                <a:sym typeface="Symbol" pitchFamily="18" charset="2"/>
              </a:rPr>
              <a:t>Z</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Zp</a:t>
            </a:r>
            <a:r>
              <a:rPr lang="en-US" sz="2000" baseline="30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Zq</a:t>
            </a:r>
            <a:r>
              <a:rPr lang="en-US" sz="2000" baseline="30000" dirty="0" err="1">
                <a:latin typeface="Calibri" panose="020F0502020204030204" pitchFamily="34" charset="0"/>
                <a:cs typeface="Calibri" panose="020F0502020204030204" pitchFamily="34" charset="0"/>
                <a:sym typeface="Symbol" pitchFamily="18" charset="2"/>
              </a:rPr>
              <a:t>b</a:t>
            </a:r>
            <a:r>
              <a:rPr lang="en-US" sz="2000" baseline="30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E</a:t>
            </a:r>
            <a:r>
              <a:rPr lang="en-US" sz="2000" baseline="-25000" dirty="0">
                <a:latin typeface="Calibri" panose="020F0502020204030204" pitchFamily="34" charset="0"/>
                <a:cs typeface="Calibri" panose="020F0502020204030204" pitchFamily="34" charset="0"/>
                <a:sym typeface="Symbol" pitchFamily="18" charset="2"/>
              </a:rPr>
              <a:t>71</a:t>
            </a:r>
            <a:r>
              <a:rPr lang="en-US" sz="2000" dirty="0">
                <a:latin typeface="Calibri" panose="020F0502020204030204" pitchFamily="34" charset="0"/>
                <a:cs typeface="Calibri" panose="020F0502020204030204" pitchFamily="34" charset="0"/>
                <a:sym typeface="Symbol" pitchFamily="18" charset="2"/>
              </a:rPr>
              <a:t>(-1,0). N= 72, G is of type (2,4,9).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76200"/>
            <a:ext cx="7772400" cy="609600"/>
          </a:xfrm>
        </p:spPr>
        <p:txBody>
          <a:bodyPr/>
          <a:lstStyle/>
          <a:p>
            <a:r>
              <a:rPr lang="en-US" sz="3600" dirty="0"/>
              <a:t>E</a:t>
            </a:r>
            <a:r>
              <a:rPr lang="en-US" sz="3600" baseline="-25000" dirty="0"/>
              <a:t>71</a:t>
            </a:r>
            <a:r>
              <a:rPr lang="en-US" sz="3600" dirty="0"/>
              <a:t>(-1, 0) – Spot the Group</a:t>
            </a:r>
          </a:p>
        </p:txBody>
      </p:sp>
      <p:sp>
        <p:nvSpPr>
          <p:cNvPr id="84997" name="Rectangle 3"/>
          <p:cNvSpPr>
            <a:spLocks noGrp="1" noChangeArrowheads="1"/>
          </p:cNvSpPr>
          <p:nvPr>
            <p:ph type="body" idx="1"/>
          </p:nvPr>
        </p:nvSpPr>
        <p:spPr>
          <a:xfrm>
            <a:off x="228600" y="1143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495300" y="1905000"/>
            <a:ext cx="8153400" cy="4191000"/>
          </a:xfrm>
        </p:spPr>
        <p:txBody>
          <a:bodyPr/>
          <a:lstStyle/>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P+O=P</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 y), then P+(x, -y)=O. The point (x, -y) is the negative of P, denoted as –P. </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5867400" y="1849582"/>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p:sp>
        <p:nvSpPr>
          <p:cNvPr id="6" name="Rectangle 3"/>
          <p:cNvSpPr txBox="1">
            <a:spLocks noChangeArrowheads="1"/>
          </p:cNvSpPr>
          <p:nvPr/>
        </p:nvSpPr>
        <p:spPr bwMode="auto">
          <a:xfrm>
            <a:off x="457200" y="1981200"/>
            <a:ext cx="6248400" cy="4953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E:  y</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x</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3</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+17 (mod 101) or E</a:t>
            </a:r>
            <a:r>
              <a:rPr kumimoji="1" lang="en-US" sz="2000" b="0" i="0" u="none" strike="noStrike" kern="0" cap="none" spc="0" normalizeH="0" baseline="-25000" noProof="0" dirty="0">
                <a:ln>
                  <a:noFill/>
                </a:ln>
                <a:solidFill>
                  <a:schemeClr val="tx1"/>
                </a:solidFill>
                <a:effectLst/>
                <a:uLnTx/>
                <a:uFillTx/>
                <a:latin typeface="Calibri" panose="020F0502020204030204" pitchFamily="34" charset="0"/>
                <a:cs typeface="Calibri" panose="020F0502020204030204" pitchFamily="34" charset="0"/>
              </a:rPr>
              <a:t>101</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(0,17)</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 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+a)/(2y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(23,93)+(54,74)= (29, 41)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(74-93)/(54-23) = -19/31=  82 x 88 = 45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45</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-23-54= 29 (101)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45 x </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(23-29)-93)= 41</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 x (41, 37)= (35, 88)</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(3 x 41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+ 0)/(2 x 37)= 94/74=94 x 86 =4</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- 82= 35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 x (41-35)-37= -13= 88 (101)</a:t>
            </a: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0"/>
            <a:ext cx="7772400" cy="762000"/>
          </a:xfrm>
        </p:spPr>
        <p:txBody>
          <a:bodyPr/>
          <a:lstStyle/>
          <a:p>
            <a:r>
              <a:rPr lang="en-US" sz="3600" dirty="0"/>
              <a:t>Elliptic Curve (Characteristic = 2)</a:t>
            </a:r>
          </a:p>
        </p:txBody>
      </p:sp>
      <p:sp>
        <p:nvSpPr>
          <p:cNvPr id="103429" name="Rectangle 3"/>
          <p:cNvSpPr>
            <a:spLocks noGrp="1" noChangeArrowheads="1"/>
          </p:cNvSpPr>
          <p:nvPr>
            <p:ph type="body" idx="1"/>
          </p:nvPr>
        </p:nvSpPr>
        <p:spPr>
          <a:xfrm>
            <a:off x="304800" y="1295400"/>
            <a:ext cx="4724400" cy="4724400"/>
          </a:xfrm>
        </p:spPr>
        <p:txBody>
          <a:bodyPr/>
          <a:lstStyle/>
          <a:p>
            <a:pPr>
              <a:spcBef>
                <a:spcPts val="200"/>
              </a:spcBef>
            </a:pPr>
            <a:r>
              <a:rPr lang="en-US" sz="2000" dirty="0">
                <a:latin typeface="Calibri" panose="020F0502020204030204" pitchFamily="34" charset="0"/>
                <a:cs typeface="Calibri" panose="020F0502020204030204" pitchFamily="34" charset="0"/>
              </a:rPr>
              <a:t>For K of characteristic 2, define j(E) =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 </a:t>
            </a:r>
            <a:endParaRPr lang="en-US" sz="1800" dirty="0">
              <a:latin typeface="Calibri" panose="020F0502020204030204" pitchFamily="34" charset="0"/>
              <a:cs typeface="Calibri" panose="020F0502020204030204" pitchFamily="34" charset="0"/>
              <a:sym typeface="Symbol" pitchFamily="18" charset="2"/>
            </a:endParaRPr>
          </a:p>
          <a:p>
            <a:pPr>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a:t>
            </a:r>
          </a:p>
          <a:p>
            <a:pPr lvl="1">
              <a:spcBef>
                <a:spcPts val="200"/>
              </a:spcBef>
            </a:pPr>
            <a:r>
              <a:rPr lang="en-US" sz="2000" dirty="0">
                <a:latin typeface="Calibri" panose="020F0502020204030204" pitchFamily="34" charset="0"/>
                <a:cs typeface="Calibri" panose="020F0502020204030204" pitchFamily="34" charset="0"/>
              </a:rPr>
              <a:t>P = Q</a:t>
            </a: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sym typeface="Symbol" pitchFamily="18" charset="2"/>
              </a:rPr>
              <a:t> =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endParaRPr lang="en-US" sz="2000" dirty="0">
              <a:latin typeface="Calibri" panose="020F0502020204030204" pitchFamily="34" charset="0"/>
              <a:cs typeface="Calibri" panose="020F0502020204030204" pitchFamily="34" charset="0"/>
            </a:endParaRPr>
          </a:p>
        </p:txBody>
      </p:sp>
      <p:sp>
        <p:nvSpPr>
          <p:cNvPr id="103430" name="Rectangle 4"/>
          <p:cNvSpPr>
            <a:spLocks noChangeArrowheads="1"/>
          </p:cNvSpPr>
          <p:nvPr/>
        </p:nvSpPr>
        <p:spPr bwMode="auto">
          <a:xfrm>
            <a:off x="4953000" y="2133600"/>
            <a:ext cx="4191000" cy="3810000"/>
          </a:xfrm>
          <a:prstGeom prst="rect">
            <a:avLst/>
          </a:prstGeom>
          <a:noFill/>
          <a:ln w="9525">
            <a:noFill/>
            <a:miter lim="800000"/>
            <a:headEnd/>
            <a:tailEnd/>
          </a:ln>
        </p:spPr>
        <p:txBody>
          <a:bodyPr lIns="92075" tIns="46038" rIns="92075" bIns="46038"/>
          <a:lstStyle/>
          <a:p>
            <a:pPr marL="342900" indent="-342900">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+c)</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sym typeface="Symbol" pitchFamily="18" charset="2"/>
              </a:rPr>
              <a:t> </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 Q</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c</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 = Q</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+a)/c)(x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)+c+y</a:t>
            </a:r>
            <a:r>
              <a:rPr lang="en-US" sz="2000" baseline="-25000" dirty="0">
                <a:latin typeface="Calibri" panose="020F0502020204030204" pitchFamily="34" charset="0"/>
                <a:cs typeface="Calibri" panose="020F0502020204030204" pitchFamily="34" charset="0"/>
                <a:sym typeface="Symbol" pitchFamily="18" charset="2"/>
              </a:rPr>
              <a:t>1</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- 1</a:t>
            </a:r>
          </a:p>
        </p:txBody>
      </p:sp>
      <p:sp>
        <p:nvSpPr>
          <p:cNvPr id="84997" name="Rectangle 3"/>
          <p:cNvSpPr>
            <a:spLocks noGrp="1" noChangeArrowheads="1"/>
          </p:cNvSpPr>
          <p:nvPr>
            <p:ph type="body" idx="1"/>
          </p:nvPr>
        </p:nvSpPr>
        <p:spPr>
          <a:xfrm>
            <a:off x="228600" y="1600200"/>
            <a:ext cx="83820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638800" y="242584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76200"/>
            <a:ext cx="87630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- 2</a:t>
            </a:r>
          </a:p>
        </p:txBody>
      </p:sp>
      <p:sp>
        <p:nvSpPr>
          <p:cNvPr id="84997" name="Rectangle 3"/>
          <p:cNvSpPr>
            <a:spLocks noGrp="1" noChangeArrowheads="1"/>
          </p:cNvSpPr>
          <p:nvPr>
            <p:ph type="body" idx="1"/>
          </p:nvPr>
        </p:nvSpPr>
        <p:spPr>
          <a:xfrm>
            <a:off x="762000" y="1676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2209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- 3</a:t>
            </a:r>
          </a:p>
        </p:txBody>
      </p:sp>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p</a:t>
            </a:r>
            <a:r>
              <a:rPr lang="en-US" sz="1800" dirty="0">
                <a:latin typeface="Calibri" panose="020F0502020204030204" pitchFamily="34" charset="0"/>
                <a:cs typeface="Calibri" panose="020F0502020204030204" pitchFamily="34" charset="0"/>
              </a:rPr>
              <a:t>(a, b) y</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ax + b (mod p).  D= 4a</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+27b</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p).</a:t>
            </a: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311</a:t>
            </a:r>
            <a:r>
              <a:rPr lang="en-US" sz="18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47</a:t>
            </a:r>
            <a:r>
              <a:rPr lang="en-US" sz="18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1217</a:t>
            </a:r>
            <a:r>
              <a:rPr lang="en-US" sz="18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(1, 6).  D: -23. &lt;3&gt;(31).  32 points. (1, 6) has order 16.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Bezout</a:t>
                </a: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p>
              <a:p>
                <a:pPr>
                  <a:lnSpc>
                    <a:spcPct val="90000"/>
                  </a:lnSpc>
                </a:pP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a:t>
                </a:r>
              </a:p>
              <a:p>
                <a:pPr lvl="1">
                  <a:lnSpc>
                    <a:spcPct val="90000"/>
                  </a:lnSpc>
                </a:pPr>
                <a:r>
                  <a:rPr lang="en-US" sz="2000" dirty="0">
                    <a:latin typeface="Calibri" panose="020F0502020204030204" pitchFamily="34" charset="0"/>
                    <a:cs typeface="Calibri" panose="020F0502020204030204" pitchFamily="34" charset="0"/>
                  </a:rPr>
                  <a:t>Disconnected: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4x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-4x +1</a:t>
                </a: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cs typeface="Calibri" panose="020F0502020204030204" pitchFamily="34" charset="0"/>
                              </a:rPr>
                              <m:t>1</m:t>
                            </m:r>
                          </m:sub>
                        </m:sSub>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b>
                        </m:sSub>
                      </m:sub>
                    </m:sSub>
                  </m:oMath>
                </a14:m>
                <a:r>
                  <a:rPr lang="en-US" sz="2000" dirty="0">
                    <a:latin typeface="Calibri" panose="020F0502020204030204" pitchFamily="34" charset="0"/>
                    <a:cs typeface="Calibri" panose="020F0502020204030204" pitchFamily="34" charset="0"/>
                  </a:rPr>
                  <a:t>,</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2</m:t>
                        </m:r>
                      </m:sub>
                    </m:sSub>
                    <m:d>
                      <m:dPr>
                        <m:begChr m:val="|"/>
                        <m:endChr m:val="|"/>
                        <m:ctrlPr>
                          <a:rPr lang="en-US" sz="2000" b="0" i="1" dirty="0" smtClean="0">
                            <a:latin typeface="Cambria Math" panose="02040503050406030204" pitchFamily="18" charset="0"/>
                            <a:cs typeface="Calibri" panose="020F0502020204030204" pitchFamily="34" charset="0"/>
                          </a:rPr>
                        </m:ctrlPr>
                      </m:dPr>
                      <m:e>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1</m:t>
                            </m:r>
                          </m:sub>
                        </m:sSub>
                      </m:e>
                    </m:d>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−1</m:t>
                    </m:r>
                  </m:oMath>
                </a14:m>
                <a:endParaRPr lang="en-US" sz="2400" dirty="0">
                  <a:latin typeface="Calibri" panose="020F0502020204030204" pitchFamily="34" charset="0"/>
                  <a:cs typeface="Calibri" panose="020F0502020204030204" pitchFamily="34" charset="0"/>
                </a:endParaRP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09600" y="1371600"/>
                <a:ext cx="7848600" cy="4876800"/>
              </a:xfrm>
              <a:blipFill>
                <a:blip r:embed="rId3"/>
                <a:stretch>
                  <a:fillRect l="-808" t="-1558"/>
                </a:stretch>
              </a:blipFill>
            </p:spPr>
            <p:txBody>
              <a:bodyPr/>
              <a:lstStyle/>
              <a:p>
                <a:r>
                  <a:rPr 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Group order and </a:t>
            </a:r>
            <a:r>
              <a:rPr lang="en-US" sz="3600" dirty="0" err="1"/>
              <a:t>Hasse</a:t>
            </a:r>
            <a:endParaRPr lang="en-US" sz="3600" dirty="0"/>
          </a:p>
        </p:txBody>
      </p:sp>
      <p:sp>
        <p:nvSpPr>
          <p:cNvPr id="84997" name="Rectangle 3"/>
          <p:cNvSpPr>
            <a:spLocks noGrp="1" noChangeArrowheads="1"/>
          </p:cNvSpPr>
          <p:nvPr>
            <p:ph type="body" idx="1"/>
          </p:nvPr>
        </p:nvSpPr>
        <p:spPr>
          <a:xfrm>
            <a:off x="533400" y="2057400"/>
            <a:ext cx="8039100" cy="2971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q+1-t</a:t>
            </a:r>
          </a:p>
          <a:p>
            <a:pPr lvl="1">
              <a:lnSpc>
                <a:spcPct val="90000"/>
              </a:lnSpc>
              <a:spcBef>
                <a:spcPts val="200"/>
              </a:spcBef>
            </a:pPr>
            <a:r>
              <a:rPr lang="en-US" sz="2000" dirty="0">
                <a:latin typeface="Calibri" panose="020F0502020204030204" pitchFamily="34" charset="0"/>
                <a:cs typeface="Calibri" panose="020F0502020204030204" pitchFamily="34" charset="0"/>
              </a:rPr>
              <a:t> j</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t]j+q</a:t>
            </a:r>
            <a:r>
              <a:rPr lang="en-US" sz="2000" dirty="0">
                <a:latin typeface="Calibri" panose="020F0502020204030204" pitchFamily="34" charset="0"/>
                <a:cs typeface="Calibri" panose="020F0502020204030204" pitchFamily="34" charset="0"/>
              </a:rPr>
              <a:t>=0</a:t>
            </a:r>
          </a:p>
          <a:p>
            <a:pPr lvl="1">
              <a:lnSpc>
                <a:spcPct val="90000"/>
              </a:lnSpc>
              <a:spcBef>
                <a:spcPts val="200"/>
              </a:spcBef>
            </a:pPr>
            <a:r>
              <a:rPr lang="en-US" sz="2000" dirty="0">
                <a:latin typeface="Calibri" panose="020F0502020204030204" pitchFamily="34" charset="0"/>
                <a:cs typeface="Calibri" panose="020F0502020204030204" pitchFamily="34" charset="0"/>
              </a:rPr>
              <a:t>|t|≦√2q</a:t>
            </a:r>
          </a:p>
          <a:p>
            <a:pPr>
              <a:lnSpc>
                <a:spcPct val="90000"/>
              </a:lnSpc>
              <a:spcBef>
                <a:spcPts val="200"/>
              </a:spcBef>
            </a:pPr>
            <a:r>
              <a:rPr lang="en-US" sz="2000" dirty="0">
                <a:latin typeface="Calibri" panose="020F0502020204030204" pitchFamily="34" charset="0"/>
                <a:cs typeface="Calibri" panose="020F0502020204030204" pitchFamily="34" charset="0"/>
              </a:rPr>
              <a:t>G(</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n|m</a:t>
            </a:r>
            <a:r>
              <a:rPr lang="en-US" sz="2000" dirty="0">
                <a:latin typeface="Calibri" panose="020F0502020204030204" pitchFamily="34" charset="0"/>
                <a:cs typeface="Calibri" panose="020F0502020204030204" pitchFamily="34" charset="0"/>
              </a:rPr>
              <a:t>, n|p-1.  Used proving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over K and n a positive integer.  If char(K) does not divided n or is 0, then E[n]=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Twist: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p+2</a:t>
            </a:r>
          </a:p>
          <a:p>
            <a:pPr>
              <a:lnSpc>
                <a:spcPct val="90000"/>
              </a:lnSpc>
            </a:pPr>
            <a:endParaRPr lang="en-US" sz="2400" dirty="0"/>
          </a:p>
          <a:p>
            <a:pPr>
              <a:lnSpc>
                <a:spcPct val="90000"/>
              </a:lnSpc>
            </a:pP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Point counting</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4384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O(lg</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(p)).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438400"/>
                <a:ext cx="8077200" cy="3200400"/>
              </a:xfrm>
              <a:blipFill>
                <a:blip r:embed="rId3"/>
                <a:stretch>
                  <a:fillRect l="-942"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76200"/>
            <a:ext cx="7772400" cy="762000"/>
          </a:xfrm>
        </p:spPr>
        <p:txBody>
          <a:bodyPr/>
          <a:lstStyle/>
          <a:p>
            <a:r>
              <a:rPr lang="en-US" sz="3600" dirty="0"/>
              <a:t>Elliptic Curve Discrete Log Problem</a:t>
            </a:r>
          </a:p>
        </p:txBody>
      </p:sp>
      <p:sp>
        <p:nvSpPr>
          <p:cNvPr id="107525" name="Rectangle 3"/>
          <p:cNvSpPr>
            <a:spLocks noGrp="1" noChangeArrowheads="1"/>
          </p:cNvSpPr>
          <p:nvPr>
            <p:ph type="body" idx="1"/>
          </p:nvPr>
        </p:nvSpPr>
        <p:spPr>
          <a:xfrm>
            <a:off x="228600" y="1905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E(</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over a finite field K with elliptic group, G.  Given P, Q in the group with P=</a:t>
            </a:r>
            <a:r>
              <a:rPr lang="en-US" sz="2000" dirty="0" err="1">
                <a:latin typeface="Calibri" panose="020F0502020204030204" pitchFamily="34" charset="0"/>
                <a:cs typeface="Calibri" panose="020F0502020204030204" pitchFamily="34" charset="0"/>
                <a:sym typeface="Symbol" pitchFamily="18" charset="2"/>
              </a:rPr>
              <a:t>nQ</a:t>
            </a:r>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we can write k as powers of 2 and multiply P by k in </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time.  For example, 40P=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)P</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Baby step, giant step</a:t>
            </a:r>
          </a:p>
        </p:txBody>
      </p:sp>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O= [m]P.  There is a general attack just like in DLP called the Baby Step – Giant Step Attack.  It takes O(√n)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M=ceiling(√n).  m=</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 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(O-[b]P)=[a][M]P.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=1,2,…,M.  Store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a][M]P</a:t>
            </a:r>
            <a:r>
              <a:rPr lang="en-US" sz="2000" dirty="0">
                <a:latin typeface="Calibri" panose="020F0502020204030204" pitchFamily="34" charset="0"/>
                <a:cs typeface="Calibri" panose="020F0502020204030204" pitchFamily="34" charset="0"/>
              </a:rPr>
              <a:t>, a= 1,2,…,M check table if</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p:sp>
        <p:nvSpPr>
          <p:cNvPr id="84996" name="Rectangle 2"/>
          <p:cNvSpPr>
            <a:spLocks noGrp="1" noChangeArrowheads="1"/>
          </p:cNvSpPr>
          <p:nvPr>
            <p:ph type="title"/>
          </p:nvPr>
        </p:nvSpPr>
        <p:spPr>
          <a:xfrm>
            <a:off x="304800" y="-76200"/>
            <a:ext cx="8534400" cy="838200"/>
          </a:xfrm>
        </p:spPr>
        <p:txBody>
          <a:bodyPr/>
          <a:lstStyle/>
          <a:p>
            <a:r>
              <a:rPr lang="en-US" sz="3600" dirty="0"/>
              <a:t>Special Attacks on discrete log in </a:t>
            </a:r>
            <a:r>
              <a:rPr lang="en-US" sz="3600" dirty="0" err="1"/>
              <a:t>E</a:t>
            </a:r>
            <a:r>
              <a:rPr lang="en-US" sz="3600" baseline="-25000" dirty="0" err="1"/>
              <a:t>q</a:t>
            </a:r>
            <a:r>
              <a:rPr lang="en-US" sz="3600" dirty="0"/>
              <a:t>(</a:t>
            </a:r>
            <a:r>
              <a:rPr lang="en-US" sz="3600" dirty="0" err="1"/>
              <a:t>a,b</a:t>
            </a:r>
            <a:r>
              <a:rPr lang="en-US" sz="3600" dirty="0"/>
              <a:t>)</a:t>
            </a:r>
          </a:p>
        </p:txBody>
      </p:sp>
      <p:sp>
        <p:nvSpPr>
          <p:cNvPr id="84997" name="Rectangle 3"/>
          <p:cNvSpPr>
            <a:spLocks noGrp="1" noChangeArrowheads="1"/>
          </p:cNvSpPr>
          <p:nvPr>
            <p:ph type="body" idx="1"/>
          </p:nvPr>
        </p:nvSpPr>
        <p:spPr>
          <a:xfrm>
            <a:off x="304800" y="1752600"/>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so we can avoid this attack if the smallest l: </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lg</a:t>
            </a:r>
            <a:r>
              <a:rPr lang="en-US" sz="2000" dirty="0">
                <a:latin typeface="Calibri" panose="020F0502020204030204" pitchFamily="34" charset="0"/>
                <a:cs typeface="Calibri" panose="020F0502020204030204" pitchFamily="34" charset="0"/>
              </a:rPr>
              <a: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t>Diffie</a:t>
            </a:r>
            <a:r>
              <a:rPr lang="en-US" sz="4000" dirty="0"/>
              <a:t> Hellman over </a:t>
            </a:r>
            <a:r>
              <a:rPr lang="en-US" sz="4000" i="1" dirty="0"/>
              <a:t>ECC</a:t>
            </a:r>
          </a:p>
        </p:txBody>
      </p:sp>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85800" y="0"/>
            <a:ext cx="7772400" cy="838200"/>
          </a:xfrm>
        </p:spPr>
        <p:txBody>
          <a:bodyPr/>
          <a:lstStyle/>
          <a:p>
            <a:r>
              <a:rPr lang="en-US" sz="3600" dirty="0"/>
              <a:t>Elliptic curve El </a:t>
            </a:r>
            <a:r>
              <a:rPr lang="en-US" sz="3600" dirty="0" err="1"/>
              <a:t>Gamal</a:t>
            </a:r>
            <a:endParaRPr lang="en-US" sz="3600" dirty="0"/>
          </a:p>
        </p:txBody>
      </p:sp>
      <p:sp>
        <p:nvSpPr>
          <p:cNvPr id="109573" name="Rectangle 3"/>
          <p:cNvSpPr>
            <a:spLocks noGrp="1" noChangeArrowheads="1"/>
          </p:cNvSpPr>
          <p:nvPr>
            <p:ph type="body" idx="1"/>
          </p:nvPr>
        </p:nvSpPr>
        <p:spPr>
          <a:xfrm>
            <a:off x="609600" y="1533525"/>
            <a:ext cx="8153400" cy="47148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G and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kG</a:t>
            </a:r>
            <a:r>
              <a:rPr lang="en-US" sz="2000" dirty="0">
                <a:latin typeface="Calibri" panose="020F0502020204030204" pitchFamily="34" charset="0"/>
                <a:cs typeface="Calibri" panose="020F0502020204030204" pitchFamily="34" charset="0"/>
              </a:rPr>
              <a:t>.  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P</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r>
              <a:rPr lang="en-US" sz="2000" dirty="0" err="1">
                <a:latin typeface="Calibri" panose="020F0502020204030204" pitchFamily="34" charset="0"/>
                <a:cs typeface="Calibri" panose="020F0502020204030204" pitchFamily="34" charset="0"/>
              </a:rPr>
              <a:t>rG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m</a:t>
            </a:r>
            <a:r>
              <a:rPr lang="en-US" sz="2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+rP</a:t>
            </a:r>
            <a:r>
              <a:rPr kumimoji="0" lang="en-US" altLang="ko-KR" sz="2000" baseline="-25000" dirty="0" err="1">
                <a:latin typeface="Calibri" panose="020F0502020204030204" pitchFamily="34" charset="0"/>
                <a:ea typeface="Gulim" pitchFamily="34" charset="-127"/>
                <a:cs typeface="Calibri" panose="020F0502020204030204" pitchFamily="34" charset="0"/>
              </a:rPr>
              <a:t>A</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a:t>
            </a:r>
            <a:r>
              <a:rPr kumimoji="0" lang="en-US" altLang="ko-KR" sz="2000" dirty="0">
                <a:latin typeface="Calibri" panose="020F0502020204030204" pitchFamily="34" charset="0"/>
                <a:ea typeface="Gulim" pitchFamily="34" charset="-127"/>
                <a:cs typeface="Calibri" panose="020F0502020204030204" pitchFamily="34" charset="0"/>
              </a:rPr>
              <a:t>(</a:t>
            </a:r>
            <a:r>
              <a:rPr kumimoji="0" lang="en-US" altLang="ko-KR" sz="2000" dirty="0" err="1">
                <a:latin typeface="Calibri" panose="020F0502020204030204" pitchFamily="34" charset="0"/>
                <a:ea typeface="Gulim" pitchFamily="34" charset="-127"/>
                <a:cs typeface="Calibri" panose="020F0502020204030204" pitchFamily="34" charset="0"/>
              </a:rPr>
              <a:t>kG</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P</a:t>
            </a:r>
            <a:r>
              <a:rPr kumimoji="0" lang="en-US" altLang="ko-KR" sz="2000" baseline="-25000" dirty="0">
                <a:latin typeface="Calibri" panose="020F0502020204030204" pitchFamily="34" charset="0"/>
                <a:ea typeface="Gulim" pitchFamily="34" charset="-127"/>
                <a:cs typeface="Calibri" panose="020F0502020204030204" pitchFamily="34" charset="0"/>
              </a:rPr>
              <a:t>m</a:t>
            </a:r>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Embedding m in </a:t>
            </a:r>
            <a:r>
              <a:rPr lang="en-US" sz="3600" dirty="0" err="1"/>
              <a:t>E</a:t>
            </a:r>
            <a:r>
              <a:rPr lang="en-US" sz="3600" baseline="-25000" dirty="0" err="1"/>
              <a:t>q</a:t>
            </a:r>
            <a:r>
              <a:rPr lang="en-US" sz="3600" dirty="0"/>
              <a:t>(</a:t>
            </a:r>
            <a:r>
              <a:rPr lang="en-US" sz="3600" dirty="0" err="1"/>
              <a:t>a,b</a:t>
            </a:r>
            <a:r>
              <a:rPr lang="en-US" sz="3600" dirty="0"/>
              <a:t>)</a:t>
            </a:r>
          </a:p>
        </p:txBody>
      </p:sp>
      <p:sp>
        <p:nvSpPr>
          <p:cNvPr id="110597" name="Rectangle 3"/>
          <p:cNvSpPr>
            <a:spLocks noGrp="1" noChangeArrowheads="1"/>
          </p:cNvSpPr>
          <p:nvPr>
            <p:ph type="body" idx="1"/>
          </p:nvPr>
        </p:nvSpPr>
        <p:spPr>
          <a:xfrm>
            <a:off x="762000" y="2286000"/>
            <a:ext cx="7772400" cy="3327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and 0</a:t>
            </a:r>
            <a:r>
              <a:rPr lang="en-US" sz="2000" dirty="0">
                <a:latin typeface="Calibri" panose="020F0502020204030204" pitchFamily="34" charset="0"/>
                <a:cs typeface="Calibri" panose="020F0502020204030204" pitchFamily="34" charset="0"/>
                <a:sym typeface="Symbol" pitchFamily="18" charset="2"/>
              </a:rPr>
              <a:t>m&lt;M.  q&gt;M𝜅.</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+…+a</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p+a</a:t>
            </a:r>
            <a:r>
              <a:rPr lang="en-US" sz="2000" baseline="-25000" dirty="0">
                <a:latin typeface="Calibri" panose="020F0502020204030204" pitchFamily="34" charset="0"/>
                <a:cs typeface="Calibri" panose="020F0502020204030204" pitchFamily="34" charset="0"/>
                <a:sym typeface="Symbol" pitchFamily="18" charset="2"/>
              </a:rPr>
              <a:t>0</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m𝜅+j.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a</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a:t>
            </a:r>
            <a:r>
              <a:rPr lang="en-US" sz="2000" baseline="-25000" dirty="0">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+b 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=m𝜅 +j and discarding 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a:t>
            </a:r>
            <a:r>
              <a:rPr lang="en-US" sz="2000" baseline="-25000" dirty="0">
                <a:latin typeface="Calibri" panose="020F0502020204030204" pitchFamily="34" charset="0"/>
                <a:cs typeface="Calibri" panose="020F0502020204030204" pitchFamily="34" charset="0"/>
                <a:sym typeface="Symbol" pitchFamily="18" charset="2"/>
              </a:rPr>
              <a:t>m</a:t>
            </a:r>
            <a:r>
              <a:rPr lang="en-US" sz="2000" dirty="0">
                <a:latin typeface="Calibri" panose="020F0502020204030204" pitchFamily="34" charset="0"/>
                <a:cs typeface="Calibri" panose="020F0502020204030204" pitchFamily="34" charset="0"/>
                <a:sym typeface="Symbol" pitchFamily="18" charset="2"/>
              </a:rPr>
              <a:t>=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y).</a:t>
            </a:r>
          </a:p>
          <a:p>
            <a:pPr>
              <a:lnSpc>
                <a:spcPct val="90000"/>
              </a:lnSpc>
            </a:pPr>
            <a:endParaRPr lang="en-US" sz="2400" dirty="0">
              <a:sym typeface="Symbol" pitchFamily="18" charset="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 El </a:t>
            </a:r>
            <a:r>
              <a:rPr lang="en-US" sz="3600"/>
              <a:t>Gamal</a:t>
            </a:r>
            <a:endParaRPr lang="en-US" sz="3600" dirty="0"/>
          </a:p>
        </p:txBody>
      </p:sp>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8831</a:t>
            </a:r>
            <a:r>
              <a:rPr lang="en-US" sz="2000" dirty="0">
                <a:latin typeface="Calibri" panose="020F0502020204030204" pitchFamily="34" charset="0"/>
                <a:cs typeface="Calibri" panose="020F0502020204030204" pitchFamily="34" charset="0"/>
              </a:rPr>
              <a:t>(3,45)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G=(4,11),a=3, A=</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=(413,1808)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b=8, B=</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(5415, 6321)</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(5, 1743)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 P+ 8A]= [ (5415,6321), (6626,3576)]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3 (5415, 6321)= (673, 146)</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(6626,3576)-(673,146)= (6626,3576)+(673,-146)= (5, 1743)</a:t>
            </a:r>
          </a:p>
          <a:p>
            <a:pPr>
              <a:lnSpc>
                <a:spcPct val="90000"/>
              </a:lnSpc>
            </a:pPr>
            <a:endParaRPr lang="en-US" sz="2400" dirty="0">
              <a:sym typeface="Symbol" pitchFamily="18" charset="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ECDH</a:t>
            </a:r>
          </a:p>
        </p:txBody>
      </p:sp>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7311</a:t>
            </a:r>
            <a:r>
              <a:rPr lang="en-US" sz="2000" dirty="0">
                <a:latin typeface="Calibri" panose="020F0502020204030204" pitchFamily="34" charset="0"/>
                <a:cs typeface="Calibri" panose="020F0502020204030204" pitchFamily="34" charset="0"/>
              </a:rPr>
              <a:t>(1,7206)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G=(3,5)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 (1794,6375)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(3861,1242)</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23(1794, 6375)= (1472, 2098)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12 (3861,1242)= (1472, 2098)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0"/>
            <a:ext cx="8915400" cy="838200"/>
          </a:xfrm>
        </p:spPr>
        <p:txBody>
          <a:bodyPr/>
          <a:lstStyle/>
          <a:p>
            <a:r>
              <a:rPr lang="en-US" sz="3600" dirty="0"/>
              <a:t>Equation solving in the rational numbers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76250" y="1752600"/>
                <a:ext cx="81153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Linear case: </a:t>
                </a:r>
                <a:r>
                  <a:rPr lang="en-US" sz="24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olve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 or, find the rational points on the curve C: 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-c=0.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r>
                  <a:rPr lang="en-US" sz="1800" dirty="0" err="1">
                    <a:latin typeface="Calibri" panose="020F0502020204030204" pitchFamily="34" charset="0"/>
                    <a:cs typeface="Calibri" panose="020F0502020204030204" pitchFamily="34" charset="0"/>
                  </a:rPr>
                  <a:t>a,b</a:t>
                </a:r>
                <a:r>
                  <a:rPr lang="en-US" sz="1800" dirty="0">
                    <a:latin typeface="Calibri" panose="020F0502020204030204" pitchFamily="34" charset="0"/>
                    <a:cs typeface="Calibri" panose="020F0502020204030204" pitchFamily="34" charset="0"/>
                  </a:rPr>
                  <a:t>)=d,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=d.  If </a:t>
                </a:r>
                <a:r>
                  <a:rPr lang="en-US" sz="1800" dirty="0" err="1">
                    <a:latin typeface="Calibri" panose="020F0502020204030204" pitchFamily="34" charset="0"/>
                    <a:cs typeface="Calibri" panose="020F0502020204030204" pitchFamily="34" charset="0"/>
                  </a:rPr>
                  <a:t>d|c</a:t>
                </a:r>
                <a:r>
                  <a:rPr lang="en-US" sz="1800" dirty="0">
                    <a:latin typeface="Calibri" panose="020F0502020204030204" pitchFamily="34" charset="0"/>
                    <a:cs typeface="Calibri" panose="020F0502020204030204" pitchFamily="34" charset="0"/>
                  </a:rPr>
                  <a:t>, say c=</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 a(</a:t>
                </a:r>
                <a:r>
                  <a:rPr lang="en-US" sz="1800" dirty="0" err="1">
                    <a:latin typeface="Calibri" panose="020F0502020204030204" pitchFamily="34" charset="0"/>
                    <a:cs typeface="Calibri" panose="020F0502020204030204" pitchFamily="34" charset="0"/>
                  </a:rPr>
                  <a:t>d’x</a:t>
                </a:r>
                <a:r>
                  <a:rPr lang="en-US" sz="1800" dirty="0">
                    <a:latin typeface="Calibri" panose="020F0502020204030204" pitchFamily="34" charset="0"/>
                    <a:cs typeface="Calibri" panose="020F0502020204030204" pitchFamily="34" charset="0"/>
                  </a:rPr>
                  <a:t>)+b(</a:t>
                </a:r>
                <a:r>
                  <a:rPr lang="en-US" sz="1800" dirty="0" err="1">
                    <a:latin typeface="Calibri" panose="020F0502020204030204" pitchFamily="34" charset="0"/>
                    <a:cs typeface="Calibri" panose="020F0502020204030204" pitchFamily="34" charset="0"/>
                  </a:rPr>
                  <a:t>d’y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=c and we have a solution.  If d does not divide c, there isn’t any.  We can homogenize the equation to get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cz</a:t>
                </a:r>
                <a:r>
                  <a:rPr lang="en-US" sz="1800" dirty="0">
                    <a:latin typeface="Calibri" panose="020F0502020204030204" pitchFamily="34" charset="0"/>
                    <a:cs typeface="Calibri" panose="020F0502020204030204" pitchFamily="34" charset="0"/>
                  </a:rPr>
                  <a:t> and extend this procedure,  here, because of z, there is always a solution.</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Quadratic (conic) case: solve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or find the rational points on the curve C: g(</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-1=0.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r>
                  <a:rPr lang="en-US" sz="1800" dirty="0" err="1">
                    <a:latin typeface="Calibri" panose="020F0502020204030204" pitchFamily="34" charset="0"/>
                    <a:cs typeface="Calibri" panose="020F0502020204030204" pitchFamily="34" charset="0"/>
                  </a:rPr>
                  <a:t>x,y</a:t>
                </a:r>
                <a:r>
                  <a:rPr lang="en-US" sz="1800" dirty="0">
                    <a:latin typeface="Calibri" panose="020F0502020204030204" pitchFamily="34" charset="0"/>
                    <a:cs typeface="Calibri" panose="020F0502020204030204" pitchFamily="34" charset="0"/>
                  </a:rPr>
                  <a:t>) be another rational point and join the two by a line:  y= m(x+1).  Note m is rational. Then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+5(m(x+1))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a:t>
                </a:r>
                <a:r>
                  <a:rPr lang="en-US" sz="1800" dirty="0">
                    <a:latin typeface="Calibri" panose="020F0502020204030204" pitchFamily="34" charset="0"/>
                    <a:cs typeface="Calibri" panose="020F0502020204030204" pitchFamily="34" charset="0"/>
                    <a:sym typeface="Wingdings" pitchFamily="2" charset="2"/>
                  </a:rPr>
                  <a:t> </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 +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Completing the square and simplifying we get  (x+(5m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 2</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So, x=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substituting in the linear equation, y= ±(2m)/(5m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These are all the solutions.</a:t>
                </a:r>
              </a:p>
              <a:p>
                <a:pPr>
                  <a:lnSpc>
                    <a:spcPct val="90000"/>
                  </a:lnSpc>
                  <a:spcBef>
                    <a:spcPts val="200"/>
                  </a:spcBef>
                </a:pPr>
                <a:r>
                  <a:rPr lang="en-US" sz="2000" dirty="0">
                    <a:latin typeface="Calibri" panose="020F0502020204030204" pitchFamily="34" charset="0"/>
                    <a:cs typeface="Calibri" panose="020F0502020204030204" pitchFamily="34" charset="0"/>
                  </a:rPr>
                  <a:t>Cubic case is more interesting!</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76250" y="1752600"/>
                <a:ext cx="8115300" cy="4724400"/>
              </a:xfrm>
              <a:blipFill>
                <a:blip r:embed="rId3"/>
                <a:stretch>
                  <a:fillRect l="-781" t="-1609" r="-1094"/>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Picking Curves</a:t>
            </a:r>
          </a:p>
        </p:txBody>
      </p:sp>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4a</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+27b</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0</a:t>
            </a: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Curve  selection</a:t>
            </a:r>
          </a:p>
        </p:txBody>
      </p:sp>
      <p:sp>
        <p:nvSpPr>
          <p:cNvPr id="115717" name="Rectangle 5"/>
          <p:cNvSpPr>
            <a:spLocks noGrp="1" noChangeArrowheads="1"/>
          </p:cNvSpPr>
          <p:nvPr>
            <p:ph type="body" idx="1"/>
          </p:nvPr>
        </p:nvSpPr>
        <p:spPr>
          <a:xfrm>
            <a:off x="228600" y="16002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𝝴F</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N=</a:t>
            </a:r>
            <a:r>
              <a:rPr lang="en-US" sz="2000" dirty="0" err="1">
                <a:latin typeface="Calibri" panose="020F0502020204030204" pitchFamily="34" charset="0"/>
                <a:cs typeface="Calibri" panose="020F0502020204030204" pitchFamily="34" charset="0"/>
              </a:rPr>
              <a:t>sxr</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228600"/>
            <a:ext cx="7772400" cy="838200"/>
          </a:xfrm>
        </p:spPr>
        <p:txBody>
          <a:bodyPr/>
          <a:lstStyle/>
          <a:p>
            <a:r>
              <a:rPr lang="en-US" sz="3600"/>
              <a:t>ECC Point Operation Costs and modular operations</a:t>
            </a:r>
          </a:p>
        </p:txBody>
      </p:sp>
      <p:sp>
        <p:nvSpPr>
          <p:cNvPr id="119813" name="Rectangle 3"/>
          <p:cNvSpPr>
            <a:spLocks noGrp="1" noChangeArrowheads="1"/>
          </p:cNvSpPr>
          <p:nvPr>
            <p:ph type="body" idx="1"/>
          </p:nvPr>
        </p:nvSpPr>
        <p:spPr>
          <a:xfrm>
            <a:off x="457200" y="16764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152400"/>
            <a:ext cx="7772400" cy="838200"/>
          </a:xfrm>
        </p:spPr>
        <p:txBody>
          <a:bodyPr/>
          <a:lstStyle/>
          <a:p>
            <a:r>
              <a:rPr lang="en-US" altLang="zh-TW" sz="3600" dirty="0">
                <a:ea typeface="PMingLiU" pitchFamily="18" charset="-120"/>
              </a:rPr>
              <a:t>ECC </a:t>
            </a:r>
            <a:r>
              <a:rPr lang="en-US" altLang="zh-TW" sz="3600" dirty="0" err="1">
                <a:ea typeface="PMingLiU" pitchFamily="18" charset="-120"/>
              </a:rPr>
              <a:t>vs</a:t>
            </a:r>
            <a:r>
              <a:rPr lang="en-US" altLang="zh-TW" sz="3600" dirty="0">
                <a:ea typeface="PMingLiU" pitchFamily="18" charset="-120"/>
              </a:rPr>
              <a:t> RSA performance analysis</a:t>
            </a:r>
          </a:p>
        </p:txBody>
      </p:sp>
      <p:sp>
        <p:nvSpPr>
          <p:cNvPr id="122885" name="Rectangle 3"/>
          <p:cNvSpPr>
            <a:spLocks noGrp="1" noChangeArrowheads="1"/>
          </p:cNvSpPr>
          <p:nvPr>
            <p:ph type="body" sz="half" idx="1"/>
          </p:nvPr>
        </p:nvSpPr>
        <p:spPr>
          <a:xfrm>
            <a:off x="457200" y="2133600"/>
            <a:ext cx="8001000" cy="32004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EC), 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DLP</a:t>
            </a:r>
            <a:r>
              <a:rPr lang="en-US" altLang="zh-TW" sz="2000" dirty="0">
                <a:latin typeface="Calibri" panose="020F0502020204030204" pitchFamily="34" charset="0"/>
                <a:ea typeface="PMingLiU" pitchFamily="18" charset="-120"/>
                <a:cs typeface="Calibri" panose="020F0502020204030204" pitchFamily="34" charset="0"/>
              </a:rPr>
              <a:t>(N)= exp(c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 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ECDLP</a:t>
            </a:r>
            <a:r>
              <a:rPr lang="en-US" altLang="zh-TW" sz="2000" dirty="0">
                <a:latin typeface="Calibri" panose="020F0502020204030204" pitchFamily="34" charset="0"/>
                <a:ea typeface="PMingLiU" pitchFamily="18" charset="-120"/>
                <a:cs typeface="Calibri" panose="020F0502020204030204" pitchFamily="34" charset="0"/>
              </a:rPr>
              <a:t>(n)= 2</a:t>
            </a:r>
            <a:r>
              <a:rPr lang="en-US" altLang="zh-TW" sz="2000" baseline="30000" dirty="0">
                <a:latin typeface="Calibri" panose="020F0502020204030204" pitchFamily="34" charset="0"/>
                <a:ea typeface="PMingLiU" pitchFamily="18" charset="-120"/>
                <a:cs typeface="Calibri" panose="020F0502020204030204" pitchFamily="34" charset="0"/>
              </a:rPr>
              <a:t>n/2</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b(N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ln(N(ln(2))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 b=2c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~4.91</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85800" y="0"/>
            <a:ext cx="7772400" cy="1143000"/>
          </a:xfrm>
        </p:spPr>
        <p:txBody>
          <a:bodyPr/>
          <a:lstStyle/>
          <a:p>
            <a:r>
              <a:rPr lang="en-US" altLang="zh-TW" sz="3600" dirty="0">
                <a:ea typeface="PMingLiU" pitchFamily="18" charset="-12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0"/>
            <a:ext cx="7772400" cy="838200"/>
          </a:xfrm>
        </p:spPr>
        <p:txBody>
          <a:bodyPr/>
          <a:lstStyle/>
          <a:p>
            <a:r>
              <a:rPr lang="en-US" sz="3600" dirty="0"/>
              <a:t>NIST Curves</a:t>
            </a:r>
          </a:p>
        </p:txBody>
      </p:sp>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with p=2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256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 2</a:t>
            </a:r>
            <a:r>
              <a:rPr lang="en-US" sz="2000" baseline="30000" dirty="0">
                <a:latin typeface="Calibri" panose="020F0502020204030204" pitchFamily="34" charset="0"/>
                <a:cs typeface="Calibri" panose="020F0502020204030204" pitchFamily="34" charset="0"/>
              </a:rPr>
              <a:t>384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128</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32</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521</a:t>
            </a:r>
            <a:r>
              <a:rPr lang="en-US" sz="2000" dirty="0">
                <a:latin typeface="Calibri" panose="020F0502020204030204" pitchFamily="34" charset="0"/>
                <a:cs typeface="Calibri" panose="020F0502020204030204" pitchFamily="34" charset="0"/>
              </a:rPr>
              <a:t>-1 or  binary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with q= 2</a:t>
            </a:r>
            <a:r>
              <a:rPr lang="en-US" sz="2000" baseline="30000" dirty="0">
                <a:latin typeface="Calibri" panose="020F0502020204030204" pitchFamily="34" charset="0"/>
                <a:cs typeface="Calibri" panose="020F0502020204030204" pitchFamily="34" charset="0"/>
              </a:rPr>
              <a:t>163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233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283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409</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571</a:t>
            </a:r>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|t|≦2√q and t is called the trace of 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n[2] =1,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kP</a:t>
            </a:r>
            <a:r>
              <a:rPr lang="en-US" sz="2000" dirty="0">
                <a:latin typeface="Calibri" panose="020F0502020204030204" pitchFamily="34" charset="0"/>
                <a:cs typeface="Calibri" panose="020F0502020204030204" pitchFamily="34" charset="0"/>
              </a:rPr>
              <a:t>: 0&lt;k&lt;n[1]} and P is a generator.</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if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and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q=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 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85800" y="0"/>
            <a:ext cx="7772400" cy="914400"/>
          </a:xfrm>
        </p:spPr>
        <p:txBody>
          <a:bodyPr/>
          <a:lstStyle/>
          <a:p>
            <a:r>
              <a:rPr lang="en-US" sz="3600" dirty="0"/>
              <a:t>Factoring using Elliptic Curves</a:t>
            </a:r>
          </a:p>
        </p:txBody>
      </p:sp>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an elliptic curve with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n)=1 and let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two rational points whose denominators are prime to n.  Then O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𝝴E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r>
              <a:rPr lang="en-US" sz="2000" dirty="0" err="1">
                <a:latin typeface="Calibri" panose="020F0502020204030204" pitchFamily="34" charset="0"/>
                <a:cs typeface="Calibri" panose="020F0502020204030204" pitchFamily="34" charset="0"/>
              </a:rPr>
              <a:t>p|n</a:t>
            </a:r>
            <a:r>
              <a:rPr lang="en-US" sz="2000" dirty="0">
                <a:latin typeface="Calibri" panose="020F0502020204030204" pitchFamily="34" charset="0"/>
                <a:cs typeface="Calibri" panose="020F0502020204030204" pitchFamily="34" charset="0"/>
              </a:rPr>
              <a:t> such that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O (mod p).</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rPr>
              <a:t>(n,6)=1, </a:t>
            </a:r>
            <a:r>
              <a:rPr lang="en-US" sz="2000" dirty="0" err="1">
                <a:latin typeface="Calibri" panose="020F0502020204030204" pitchFamily="34" charset="0"/>
                <a:cs typeface="Calibri" panose="020F0502020204030204" pitchFamily="34" charset="0"/>
              </a:rPr>
              <a:t>n</a:t>
            </a:r>
            <a:r>
              <a:rPr lang="en-US" sz="2000" dirty="0" err="1">
                <a:latin typeface="Calibri" panose="020F0502020204030204" pitchFamily="34" charset="0"/>
                <a:cs typeface="Calibri" panose="020F0502020204030204" pitchFamily="34" charset="0"/>
                <a:sym typeface="Symbol" pitchFamily="18" charset="2"/>
              </a:rPr>
              <a:t>m</a:t>
            </a:r>
            <a:r>
              <a:rPr lang="en-US" sz="2000" baseline="30000" dirty="0" err="1">
                <a:latin typeface="Calibri" panose="020F0502020204030204" pitchFamily="34" charset="0"/>
                <a:cs typeface="Calibri" panose="020F0502020204030204" pitchFamily="34" charset="0"/>
                <a:sym typeface="Symbol" pitchFamily="18" charset="2"/>
              </a:rPr>
              <a:t>r</a:t>
            </a:r>
            <a:endParaRPr lang="en-US" sz="2000" baseline="30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-bx</a:t>
            </a:r>
            <a:r>
              <a:rPr lang="en-US" sz="2000" baseline="-25000" dirty="0">
                <a:latin typeface="Calibri" panose="020F0502020204030204" pitchFamily="34" charset="0"/>
                <a:cs typeface="Calibri" panose="020F0502020204030204" pitchFamily="34" charset="0"/>
                <a:sym typeface="Symbol" pitchFamily="18" charset="2"/>
              </a:rPr>
              <a:t>1 </a:t>
            </a:r>
            <a:r>
              <a:rPr lang="en-US" sz="2000" dirty="0">
                <a:latin typeface="Calibri" panose="020F0502020204030204" pitchFamily="34" charset="0"/>
                <a:cs typeface="Calibri" panose="020F0502020204030204" pitchFamily="34" charset="0"/>
                <a:sym typeface="Symbol" pitchFamily="18" charset="2"/>
              </a:rPr>
              <a:t>(mod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(n,4b</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+27c</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)=1</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D=(</a:t>
            </a:r>
            <a:r>
              <a:rPr lang="en-US" sz="2000" dirty="0" err="1">
                <a:latin typeface="Calibri" panose="020F0502020204030204" pitchFamily="34" charset="0"/>
                <a:cs typeface="Calibri" panose="020F0502020204030204" pitchFamily="34" charset="0"/>
                <a:sym typeface="Symbol" pitchFamily="18" charset="2"/>
              </a:rPr>
              <a:t>d</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,n</a:t>
            </a:r>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Bezout’s</a:t>
            </a:r>
            <a:r>
              <a:rPr lang="en-US" sz="3600" dirty="0"/>
              <a: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752600"/>
                <a:ext cx="8153400" cy="4419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deg(f(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))=m and deg(g(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))=n .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 and,</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a:t>
                </a: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D=C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a:t>
                </a:r>
                <a:r>
                  <a:rPr lang="en-US" sz="2000" baseline="-25000" dirty="0">
                    <a:latin typeface="Calibri" panose="020F0502020204030204" pitchFamily="34" charset="0"/>
                    <a:cs typeface="Calibri" panose="020F0502020204030204" pitchFamily="34" charset="0"/>
                  </a:rPr>
                  <a:t>x𝝴D</a:t>
                </a:r>
                <a:r>
                  <a:rPr lang="en-US" sz="2000" dirty="0">
                    <a:latin typeface="Calibri" panose="020F0502020204030204" pitchFamily="34" charset="0"/>
                    <a:cs typeface="Calibri" panose="020F0502020204030204" pitchFamily="34" charset="0"/>
                  </a:rPr>
                  <a:t> I(C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752600"/>
                <a:ext cx="8153400" cy="4419600"/>
              </a:xfrm>
              <a:blipFill>
                <a:blip r:embed="rId3"/>
                <a:stretch>
                  <a:fillRect l="-935" t="-171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elliptic curves - example</a:t>
            </a:r>
          </a:p>
        </p:txBody>
      </p:sp>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+10x-2 (mod m).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r>
              <a:rPr lang="en-US" sz="2000" dirty="0">
                <a:latin typeface="Calibri" panose="020F0502020204030204" pitchFamily="34" charset="0"/>
                <a:cs typeface="Calibri" panose="020F0502020204030204" pitchFamily="34" charset="0"/>
              </a:rPr>
              <a:t>2P=(4332, 3230).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r>
              <a:rPr lang="en-US" sz="2000" dirty="0">
                <a:latin typeface="Calibri" panose="020F0502020204030204" pitchFamily="34" charset="0"/>
                <a:cs typeface="Calibri" panose="020F0502020204030204" pitchFamily="34" charset="0"/>
              </a:rPr>
              <a:t>m=(3230-3)/(4332-1)=3227/4331.</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a:t>
            </a:r>
            <a:r>
              <a:rPr lang="en-US" sz="3600"/>
              <a:t>elliptic curves </a:t>
            </a:r>
            <a:r>
              <a:rPr lang="en-US" sz="3600" dirty="0"/>
              <a:t>-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–Ax+A (mod p).  A= 1,2,…</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Divisors</a:t>
            </a:r>
            <a:endParaRPr lang="en-US" sz="3600" dirty="0">
              <a:solidFill>
                <a:schemeClr val="tx1"/>
              </a:solidFill>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Pairings</a:t>
            </a:r>
            <a:endParaRPr lang="en-US" sz="3600" dirty="0">
              <a:solidFill>
                <a:schemeClr val="tx1"/>
              </a:solidFill>
            </a:endParaRPr>
          </a:p>
        </p:txBody>
      </p:sp>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E[n]⊆E(K),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endParaRPr lang="en-US" sz="2000" baseline="-25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T𝝴E[n], f: div(f)= n[T]-n[∞]</a:t>
            </a: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g(P+S)</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f(n(P+S))=f(</a:t>
            </a:r>
            <a:r>
              <a:rPr lang="en-US" sz="2000" dirty="0" err="1">
                <a:latin typeface="Calibri" panose="020F0502020204030204" pitchFamily="34" charset="0"/>
                <a:cs typeface="Calibri" panose="020F0502020204030204" pitchFamily="34" charset="0"/>
              </a:rPr>
              <a:t>nP</a:t>
            </a:r>
            <a:r>
              <a:rPr lang="en-US" sz="2000" dirty="0">
                <a:latin typeface="Calibri" panose="020F0502020204030204" pitchFamily="34" charset="0"/>
                <a:cs typeface="Calibri" panose="020F0502020204030204" pitchFamily="34" charset="0"/>
              </a:rPr>
              <a:t>)=g(P)</a:t>
            </a:r>
            <a:r>
              <a:rPr lang="en-US" sz="2000" baseline="30000" dirty="0">
                <a:latin typeface="Calibri" panose="020F0502020204030204" pitchFamily="34" charset="0"/>
                <a:cs typeface="Calibri" panose="020F0502020204030204" pitchFamily="34" charset="0"/>
              </a:rPr>
              <a:t>n</a:t>
            </a: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e</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(S,T)= g(P+S)/g(P), then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(𝜎S, 𝜎T)= 𝜎</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(𝛼S, 𝛼T)=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r>
              <a:rPr lang="en-US" sz="2000" baseline="30000" dirty="0" err="1">
                <a:latin typeface="Calibri" panose="020F0502020204030204" pitchFamily="34" charset="0"/>
                <a:cs typeface="Calibri" panose="020F0502020204030204" pitchFamily="34" charset="0"/>
                <a:sym typeface="Wingdings" pitchFamily="2" charset="2"/>
              </a:rPr>
              <a:t>deg</a:t>
            </a:r>
            <a:r>
              <a:rPr lang="en-US" sz="2000" baseline="30000" dirty="0">
                <a:latin typeface="Calibri" panose="020F0502020204030204" pitchFamily="34" charset="0"/>
                <a:cs typeface="Calibri" panose="020F0502020204030204" pitchFamily="34" charset="0"/>
                <a:sym typeface="Wingdings" pitchFamily="2" charset="2"/>
              </a:rPr>
              <a:t>(𝛼)</a:t>
            </a:r>
            <a:r>
              <a:rPr lang="en-US" sz="2000" dirty="0">
                <a:latin typeface="Calibri" panose="020F0502020204030204" pitchFamily="34" charset="0"/>
                <a:cs typeface="Calibri" panose="020F0502020204030204" pitchFamily="34" charset="0"/>
                <a:sym typeface="Wingdings" pitchFamily="2" charset="2"/>
              </a:rPr>
              <a:t> if a is separable</a:t>
            </a:r>
            <a:r>
              <a:rPr lang="en-US" sz="2000" dirty="0">
                <a:sym typeface="Wingdings" pitchFamily="2" charset="2"/>
              </a:rPr>
              <a:t>.</a:t>
            </a:r>
            <a:endParaRPr lang="en-US" sz="2000" dirty="0"/>
          </a:p>
          <a:p>
            <a:pPr lvl="1">
              <a:lnSpc>
                <a:spcPct val="90000"/>
              </a:lnSpc>
            </a:pPr>
            <a:endParaRPr lang="en-US" sz="20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Lattices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611"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80387"/>
            <a:ext cx="7772400" cy="990600"/>
          </a:xfrm>
        </p:spPr>
        <p:txBody>
          <a:bodyPr/>
          <a:lstStyle/>
          <a:p>
            <a:r>
              <a:rPr lang="en-US" sz="4000" dirty="0"/>
              <a:t>Minkowski’s Theorem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534400" cy="5105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534400" cy="5105400"/>
              </a:xfrm>
              <a:prstGeom prst="rect">
                <a:avLst/>
              </a:prstGeom>
              <a:blipFill>
                <a:blip r:embed="rId2"/>
                <a:stretch>
                  <a:fillRect l="-892" t="-1489"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76200"/>
            <a:ext cx="8763000" cy="990600"/>
          </a:xfrm>
        </p:spPr>
        <p:txBody>
          <a:bodyPr/>
          <a:lstStyle/>
          <a:p>
            <a:r>
              <a:rPr lang="en-US" sz="4000" dirty="0"/>
              <a:t>q-</a:t>
            </a:r>
            <a:r>
              <a:rPr lang="en-US" sz="4000" dirty="0" err="1"/>
              <a:t>ary</a:t>
            </a:r>
            <a:r>
              <a:rPr lang="en-US" sz="4000" dirty="0"/>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Some simple results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63964" y="1828800"/>
                <a:ext cx="7886700" cy="449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1800" b="0" i="1" kern="0" smtClean="0">
                        <a:latin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implies </a:t>
                </a:r>
                <a14:m>
                  <m:oMath xmlns:m="http://schemas.openxmlformats.org/officeDocument/2006/math">
                    <m:r>
                      <a:rPr lang="en-US" sz="1800" b="0" i="0" kern="0" smtClean="0">
                        <a:latin typeface="Cambria Math" panose="02040503050406030204" pitchFamily="18" charset="0"/>
                      </a:rPr>
                      <m:t>−</m:t>
                    </m:r>
                    <m:r>
                      <a:rPr lang="en-US" sz="1800" i="1" kern="0">
                        <a:latin typeface="Cambria Math" panose="02040503050406030204" pitchFamily="18" charset="0"/>
                      </a:rPr>
                      <m:t>𝑠</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and </a:t>
                </a:r>
                <a14:m>
                  <m:oMath xmlns:m="http://schemas.openxmlformats.org/officeDocument/2006/math">
                    <m:r>
                      <a:rPr lang="en-US" sz="1800" i="1" ker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if </a:t>
                </a:r>
                <a14:m>
                  <m:oMath xmlns:m="http://schemas.openxmlformats.org/officeDocument/2006/math">
                    <m:r>
                      <a:rPr lang="en-US" sz="1800" i="1" kern="0">
                        <a:latin typeface="Cambria Math" panose="02040503050406030204" pitchFamily="18" charset="0"/>
                      </a:rPr>
                      <m:t>𝑠</m:t>
                    </m:r>
                    <m:r>
                      <a:rPr lang="en-US" sz="1800" b="0" i="1" kern="0" smtClean="0">
                        <a:latin typeface="Cambria Math" panose="02040503050406030204" pitchFamily="18" charset="0"/>
                      </a:rPr>
                      <m:t>,</m:t>
                    </m:r>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implies </a:t>
                </a:r>
                <a14:m>
                  <m:oMath xmlns:m="http://schemas.openxmlformats.org/officeDocument/2006/math">
                    <m:r>
                      <a:rPr lang="en-US" sz="1800" b="0" i="1" kern="0" smtClean="0">
                        <a:latin typeface="Cambria Math" panose="02040503050406030204" pitchFamily="18" charset="0"/>
                      </a:rPr>
                      <m:t>𝑢𝑠</m:t>
                    </m:r>
                    <m:r>
                      <a:rPr lang="en-US" sz="1800" b="0" i="1" kern="0" smtClean="0">
                        <a:latin typeface="Cambria Math" panose="02040503050406030204" pitchFamily="18" charset="0"/>
                      </a:rPr>
                      <m:t>+</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r>
                          <a:rPr lang="en-US" sz="1800" b="0" i="1" kern="0" smtClean="0">
                            <a:latin typeface="Cambria Math" panose="02040503050406030204" pitchFamily="18" charset="0"/>
                          </a:rPr>
                          <m:t>𝑢</m:t>
                        </m:r>
                      </m:e>
                    </m:d>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𝑢</m:t>
                    </m:r>
                    <m:r>
                      <a:rPr lang="en-US" sz="1800" b="0" i="1" kern="0" smtClean="0">
                        <a:latin typeface="Cambria Math" panose="02040503050406030204" pitchFamily="18" charset="0"/>
                        <a:ea typeface="Cambria Math" panose="02040503050406030204" pitchFamily="18" charset="0"/>
                      </a:rPr>
                      <m:t>∈[0,1]</m:t>
                    </m:r>
                  </m:oMath>
                </a14:m>
                <a:r>
                  <a:rPr lang="en-US" sz="1800" kern="0" dirty="0">
                    <a:latin typeface="Calibri" panose="020F0502020204030204" pitchFamily="34" charset="0"/>
                    <a:cs typeface="Calibri" panose="020F0502020204030204" pitchFamily="34" charset="0"/>
                  </a:rPr>
                  <a:t>.  We used this in proving Minkowski’s Theorem.</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d>
                      <m:dPr>
                        <m:ctrlPr>
                          <a:rPr lang="en-US" sz="1800" b="0" i="1" kern="0" smtClean="0">
                            <a:latin typeface="Cambria Math" panose="02040503050406030204" pitchFamily="18" charset="0"/>
                          </a:rPr>
                        </m:ctrlPr>
                      </m:dPr>
                      <m:e>
                        <m:r>
                          <m:rPr>
                            <m:sty m:val="p"/>
                          </m:rPr>
                          <a:rPr lang="el-GR" sz="1800" b="0" i="1" kern="0" smtClean="0">
                            <a:latin typeface="Cambria Math" panose="02040503050406030204" pitchFamily="18" charset="0"/>
                            <a:ea typeface="Cambria Math" panose="02040503050406030204" pitchFamily="18" charset="0"/>
                          </a:rPr>
                          <m:t>Λ</m:t>
                        </m:r>
                      </m:e>
                    </m:d>
                    <m:r>
                      <a:rPr lang="en-US" sz="1800" b="0" i="1" kern="0" smtClean="0">
                        <a:latin typeface="Cambria Math" panose="02040503050406030204" pitchFamily="18" charset="0"/>
                        <a:ea typeface="Cambria Math" panose="02040503050406030204" pitchFamily="18" charset="0"/>
                      </a:rPr>
                      <m:t>≤</m:t>
                    </m:r>
                    <m:rad>
                      <m:radPr>
                        <m:degHide m:val="on"/>
                        <m:ctrlPr>
                          <a:rPr lang="en-US" sz="1800" b="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𝑛</m:t>
                        </m:r>
                      </m:e>
                    </m:rad>
                    <m:r>
                      <a:rPr lang="en-US" sz="1800" b="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1800" b="0" i="1" kern="0" smtClean="0">
                        <a:latin typeface="Cambria Math" panose="02040503050406030204" pitchFamily="18" charset="0"/>
                      </a:rPr>
                      <m:t>0</m:t>
                    </m:r>
                  </m:oMath>
                </a14:m>
                <a:r>
                  <a:rPr lang="en-US" sz="1800" kern="0" dirty="0">
                    <a:latin typeface="Calibri" panose="020F0502020204030204" pitchFamily="34" charset="0"/>
                    <a:cs typeface="Calibri" panose="020F0502020204030204" pitchFamily="34" charset="0"/>
                  </a:rPr>
                  <a:t> having radius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rad>
                      <m:radPr>
                        <m:degHide m:val="on"/>
                        <m:ctrlPr>
                          <a:rPr lang="en-US" sz="1800" i="1" kern="0">
                            <a:latin typeface="Cambria Math" panose="02040503050406030204" pitchFamily="18" charset="0"/>
                            <a:ea typeface="Cambria Math" panose="02040503050406030204" pitchFamily="18" charset="0"/>
                          </a:rPr>
                        </m:ctrlPr>
                      </m:radPr>
                      <m:deg/>
                      <m:e>
                        <m:r>
                          <a:rPr lang="en-US" sz="1800" i="1" kern="0">
                            <a:latin typeface="Cambria Math" panose="02040503050406030204" pitchFamily="18" charset="0"/>
                            <a:ea typeface="Cambria Math" panose="02040503050406030204" pitchFamily="18" charset="0"/>
                          </a:rPr>
                          <m:t>𝑛</m:t>
                        </m:r>
                      </m:e>
                    </m:rad>
                    <m:r>
                      <a:rPr lang="en-US" sz="1800" i="1" kern="0">
                        <a:latin typeface="Cambria Math" panose="02040503050406030204" pitchFamily="18" charset="0"/>
                        <a:ea typeface="Cambria Math" panose="02040503050406030204" pitchFamily="18" charset="0"/>
                      </a:rPr>
                      <m:t> </m:t>
                    </m:r>
                    <m:sSup>
                      <m:sSupPr>
                        <m:ctrlPr>
                          <a:rPr lang="en-US" sz="1800" i="1" ker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Let </a:t>
                </a:r>
                <a14:m>
                  <m:oMath xmlns:m="http://schemas.openxmlformats.org/officeDocument/2006/math">
                    <m:d>
                      <m:dPr>
                        <m:ctrlPr>
                          <a:rPr lang="en-US" sz="1800" i="1" kern="0">
                            <a:latin typeface="Cambria Math" panose="02040503050406030204" pitchFamily="18" charset="0"/>
                          </a:rPr>
                        </m:ctrlPr>
                      </m:d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1800" b="0" i="1" kern="0" smtClean="0">
                        <a:latin typeface="Cambria Math" panose="02040503050406030204" pitchFamily="18" charset="0"/>
                      </a:rPr>
                      <m:t>𝑣</m:t>
                    </m:r>
                  </m:oMath>
                </a14:m>
                <a:r>
                  <a:rPr lang="en-US" sz="18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m:t>
                    </m:r>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b="0" i="1" kern="0" smtClea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and</a:t>
                </a:r>
                <a:r>
                  <a:rPr lang="en-US" sz="2400" kern="0" dirty="0">
                    <a:latin typeface="Calibri" panose="020F0502020204030204" pitchFamily="34" charset="0"/>
                    <a:cs typeface="Calibri" panose="020F0502020204030204" pitchFamily="34" charset="0"/>
                  </a:rPr>
                  <a:t> </a:t>
                </a:r>
                <a14:m>
                  <m:oMath xmlns:m="http://schemas.openxmlformats.org/officeDocument/2006/math">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i="1" ker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𝑛</m:t>
                        </m:r>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the result follows from Minkowski’s theorem.</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63964" y="1828800"/>
                <a:ext cx="7886700" cy="4495800"/>
              </a:xfrm>
              <a:prstGeom prst="rect">
                <a:avLst/>
              </a:prstGeom>
              <a:blipFill>
                <a:blip r:embed="rId2"/>
                <a:stretch>
                  <a:fillRect l="-804" t="-1690" r="-112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0"/>
            <a:ext cx="7772400" cy="762000"/>
          </a:xfrm>
        </p:spPr>
        <p:txBody>
          <a:bodyPr/>
          <a:lstStyle/>
          <a:p>
            <a:r>
              <a:rPr lang="en-US" sz="3600" dirty="0"/>
              <a:t>Reduced Basis</a:t>
            </a:r>
          </a:p>
        </p:txBody>
      </p:sp>
      <p:sp>
        <p:nvSpPr>
          <p:cNvPr id="82949" name="Rectangle 3"/>
          <p:cNvSpPr>
            <a:spLocks noGrp="1" noChangeArrowheads="1"/>
          </p:cNvSpPr>
          <p:nvPr>
            <p:ph type="body" idx="1"/>
          </p:nvPr>
        </p:nvSpPr>
        <p:spPr>
          <a:xfrm>
            <a:off x="495300" y="1291901"/>
            <a:ext cx="8153400" cy="1466910"/>
          </a:xfrm>
        </p:spPr>
        <p:txBody>
          <a:bodyPr/>
          <a:lstStyle/>
          <a:p>
            <a:pPr>
              <a:lnSpc>
                <a:spcPct val="90000"/>
              </a:lnSpc>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reduced if  </a:t>
            </a:r>
          </a:p>
          <a:p>
            <a:pPr lvl="1">
              <a:lnSpc>
                <a:spcPct val="90000"/>
              </a:lnSpc>
            </a:pP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a:t>
            </a:r>
          </a:p>
          <a:p>
            <a:pPr lvl="1">
              <a:lnSpc>
                <a:spcPct val="90000"/>
              </a:lnSpc>
            </a:pPr>
            <a:r>
              <a:rPr lang="en-US" sz="2000" dirty="0">
                <a:latin typeface="Calibri" panose="020F0502020204030204" pitchFamily="34" charset="0"/>
                <a:cs typeface="Calibri" panose="020F0502020204030204" pitchFamily="34" charset="0"/>
              </a:rPr>
              <a:t>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solidFill>
                  <a:srgbClr val="000000"/>
                </a:solidFill>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3"/>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4"/>
                <a:stretch>
                  <a:fillRect b="-4000"/>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76200"/>
            <a:ext cx="7772400" cy="685800"/>
          </a:xfrm>
        </p:spPr>
        <p:txBody>
          <a:bodyPr/>
          <a:lstStyle/>
          <a:p>
            <a:r>
              <a:rPr lang="en-US" sz="3600" dirty="0"/>
              <a:t>Elliptic Curve Preliminaries -1</a:t>
            </a:r>
          </a:p>
        </p:txBody>
      </p:sp>
      <p:sp>
        <p:nvSpPr>
          <p:cNvPr id="96261" name="Rectangle 3"/>
          <p:cNvSpPr>
            <a:spLocks noGrp="1" noChangeArrowheads="1"/>
          </p:cNvSpPr>
          <p:nvPr>
            <p:ph type="body" idx="1"/>
          </p:nvPr>
        </p:nvSpPr>
        <p:spPr>
          <a:xfrm>
            <a:off x="533400" y="1905000"/>
            <a:ext cx="8077200" cy="46482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char(K)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p, n&gt;0.</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+axy+by+cx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+dx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+ex+f is a general cubic.</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is non-singular if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or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0.</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char(K)2,3, F(</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)=0 is equivalent to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which is denoted by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 b) 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(y=</a:t>
            </a:r>
            <a:r>
              <a:rPr lang="en-US" sz="2000" dirty="0" err="1">
                <a:latin typeface="Calibri" panose="020F0502020204030204" pitchFamily="34" charset="0"/>
                <a:cs typeface="Calibri" panose="020F0502020204030204" pitchFamily="34" charset="0"/>
                <a:sym typeface="Symbol" pitchFamily="18" charset="2"/>
              </a:rPr>
              <a:t>mx+d</a:t>
            </a:r>
            <a:r>
              <a:rPr lang="en-US" sz="2000" dirty="0">
                <a:latin typeface="Calibri" panose="020F0502020204030204" pitchFamily="34" charset="0"/>
                <a:cs typeface="Calibri" panose="020F0502020204030204" pitchFamily="34" charset="0"/>
                <a:sym typeface="Symbol" pitchFamily="18" charset="2"/>
              </a:rPr>
              <a:t>) and a cubic,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is: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 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304800"/>
            <a:ext cx="8991600" cy="990600"/>
          </a:xfrm>
        </p:spPr>
        <p:txBody>
          <a:bodyPr/>
          <a:lstStyle/>
          <a:p>
            <a:r>
              <a:rPr lang="en-US" sz="4000" dirty="0"/>
              <a:t>Good basis and Gram-Schmidt Orthogonalization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9812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9812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152400"/>
            <a:ext cx="7772400" cy="762000"/>
          </a:xfrm>
        </p:spPr>
        <p:txBody>
          <a:bodyPr/>
          <a:lstStyle/>
          <a:p>
            <a:r>
              <a:rPr lang="en-US" sz="4000" dirty="0"/>
              <a:t>Size Reduction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688432"/>
                <a:ext cx="8572500" cy="463616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688432"/>
                <a:ext cx="8572500" cy="4636168"/>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0"/>
            <a:ext cx="8229600" cy="990600"/>
          </a:xfrm>
        </p:spPr>
        <p:txBody>
          <a:bodyPr/>
          <a:lstStyle/>
          <a:p>
            <a:r>
              <a:rPr lang="en-US" sz="4000" dirty="0"/>
              <a:t>Size reduction and basis reordering</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81000" y="1752600"/>
                <a:ext cx="82296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a:latin typeface="Calibri" panose="020F0502020204030204" pitchFamily="34" charset="0"/>
                    <a:cs typeface="Calibri" panose="020F0502020204030204" pitchFamily="34" charset="0"/>
                  </a:rPr>
                  <a:t>Lovasz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81000" y="1752600"/>
                <a:ext cx="8229600" cy="4191000"/>
              </a:xfrm>
              <a:prstGeom prst="rect">
                <a:avLst/>
              </a:prstGeom>
              <a:blipFill>
                <a:blip r:embed="rId2"/>
                <a:stretch>
                  <a:fillRect l="-770" t="-1511" b="-78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17585"/>
            <a:ext cx="8229600" cy="990600"/>
          </a:xfrm>
        </p:spPr>
        <p:txBody>
          <a:bodyPr/>
          <a:lstStyle/>
          <a:p>
            <a:r>
              <a:rPr lang="en-US" sz="4000" dirty="0"/>
              <a:t>Example (LLL including GSO)</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38648" y="1600200"/>
                <a:ext cx="8448152"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38648" y="1600200"/>
                <a:ext cx="8448152" cy="4648200"/>
              </a:xfrm>
              <a:prstGeom prst="rect">
                <a:avLst/>
              </a:prstGeom>
              <a:blipFill>
                <a:blip r:embed="rId2"/>
                <a:stretch>
                  <a:fillRect l="-75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304800"/>
            <a:ext cx="8229600" cy="990600"/>
          </a:xfrm>
        </p:spPr>
        <p:txBody>
          <a:bodyPr/>
          <a:lstStyle/>
          <a:p>
            <a:r>
              <a:rPr lang="en-US" sz="4000" dirty="0"/>
              <a:t>Example (LLL including GSO) - continued</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60580" y="2105799"/>
                <a:ext cx="7924800" cy="35330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Lovasz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Lovasz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60580" y="2105799"/>
                <a:ext cx="7924800" cy="3533001"/>
              </a:xfrm>
              <a:prstGeom prst="rect">
                <a:avLst/>
              </a:prstGeom>
              <a:blipFill>
                <a:blip r:embed="rId2"/>
                <a:stretch>
                  <a:fillRect l="-640" t="-1429"/>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xmlns:a14="http://schemas.microsoft.com/office/drawing/2010/main">
        <mc:Choice Requires="a14">
          <p:sp>
            <p:nvSpPr>
              <p:cNvPr id="155652" name="Rectangle 2"/>
              <p:cNvSpPr>
                <a:spLocks noGrp="1" noChangeArrowheads="1"/>
              </p:cNvSpPr>
              <p:nvPr>
                <p:ph type="title"/>
              </p:nvPr>
            </p:nvSpPr>
            <p:spPr>
              <a:xfrm>
                <a:off x="447380" y="76200"/>
                <a:ext cx="7772400" cy="990600"/>
              </a:xfrm>
            </p:spPr>
            <p:txBody>
              <a:bodyPr/>
              <a:lstStyle/>
              <a:p>
                <a:r>
                  <a:rPr lang="en-US" sz="4000" dirty="0"/>
                  <a:t>LLL</a:t>
                </a:r>
                <a14:m>
                  <m:oMath xmlns:m="http://schemas.openxmlformats.org/officeDocument/2006/math">
                    <m:r>
                      <a:rPr lang="en-US" sz="4000" i="1" dirty="0" smtClean="0">
                        <a:latin typeface="Cambria Math" panose="02040503050406030204" pitchFamily="18" charset="0"/>
                      </a:rPr>
                      <m:t> </m:t>
                    </m:r>
                  </m:oMath>
                </a14:m>
                <a:r>
                  <a:rPr lang="en-US" sz="4000" dirty="0"/>
                  <a:t>Properties</a:t>
                </a:r>
              </a:p>
            </p:txBody>
          </p:sp>
        </mc:Choice>
        <mc:Fallback xmlns="">
          <p:sp>
            <p:nvSpPr>
              <p:cNvPr id="155652" name="Rectangle 2"/>
              <p:cNvSpPr>
                <a:spLocks noGrp="1" noRot="1" noChangeAspect="1" noMove="1" noResize="1" noEditPoints="1" noAdjustHandles="1" noChangeArrowheads="1" noChangeShapeType="1" noTextEdit="1"/>
              </p:cNvSpPr>
              <p:nvPr>
                <p:ph type="title"/>
              </p:nvPr>
            </p:nvSpPr>
            <p:spPr>
              <a:xfrm>
                <a:off x="447380" y="76200"/>
                <a:ext cx="7772400" cy="990600"/>
              </a:xfrm>
              <a:blipFill>
                <a:blip r:embed="rId2"/>
                <a:stretch>
                  <a:fillRect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90500" y="12954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90500" y="1295400"/>
                <a:ext cx="8763000" cy="5029200"/>
              </a:xfrm>
              <a:prstGeom prst="rect">
                <a:avLst/>
              </a:prstGeom>
              <a:blipFill>
                <a:blip r:embed="rId3"/>
                <a:stretch>
                  <a:fillRect l="-434" t="-1259" r="-28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95300" y="1905000"/>
            <a:ext cx="8153400" cy="43434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M(x)=</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 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E(M(x))=c= (</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(mod n) </a:t>
            </a: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x: f(x)=0 (mod n),  a solution to this, m, will be the corresponding plaintext.</a:t>
            </a:r>
          </a:p>
          <a:p>
            <a:pPr>
              <a:lnSpc>
                <a:spcPct val="90000"/>
              </a:lnSpc>
            </a:pPr>
            <a:endParaRPr lang="en-US"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57200" y="1447800"/>
            <a:ext cx="8305800" cy="44958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838200" y="1757819"/>
            <a:ext cx="7353300" cy="4719181"/>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g(x)= e</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x+e</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r>
              <a:rPr lang="en-US" sz="1800" dirty="0">
                <a:latin typeface="Calibri" panose="020F0502020204030204" pitchFamily="34" charset="0"/>
                <a:cs typeface="Calibri" panose="020F0502020204030204" pitchFamily="34" charset="0"/>
              </a:rPr>
              <a:t> c= (B+m)</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0&lt;=m&lt;100.</a:t>
            </a:r>
          </a:p>
          <a:p>
            <a:pPr>
              <a:lnSpc>
                <a:spcPct val="90000"/>
              </a:lnSpc>
              <a:spcBef>
                <a:spcPts val="200"/>
              </a:spcBef>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76200"/>
            <a:ext cx="7772400" cy="762000"/>
          </a:xfrm>
        </p:spPr>
        <p:txBody>
          <a:bodyPr/>
          <a:lstStyle/>
          <a:p>
            <a:r>
              <a:rPr lang="en-US" sz="3600" dirty="0"/>
              <a:t>Elliptic Curve Preliminaries - 2</a:t>
            </a:r>
          </a:p>
        </p:txBody>
      </p:sp>
      <p:sp>
        <p:nvSpPr>
          <p:cNvPr id="97285" name="Rectangle 3"/>
          <p:cNvSpPr>
            <a:spLocks noGrp="1" noChangeArrowheads="1"/>
          </p:cNvSpPr>
          <p:nvPr>
            <p:ph type="body" idx="1"/>
          </p:nvPr>
        </p:nvSpPr>
        <p:spPr>
          <a:xfrm>
            <a:off x="609600" y="1752600"/>
            <a:ext cx="7772400" cy="4648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 (x,y,1)</a:t>
            </a:r>
            <a:r>
              <a:rPr lang="en-US" sz="2000" dirty="0">
                <a:latin typeface="Calibri" panose="020F0502020204030204" pitchFamily="34" charset="0"/>
                <a:cs typeface="Calibri" panose="020F0502020204030204" pitchFamily="34" charset="0"/>
                <a:sym typeface="Wingdings" pitchFamily="2" charset="2"/>
              </a:rPr>
              <a:t>(</a:t>
            </a:r>
            <a:r>
              <a:rPr lang="en-US" sz="2000" dirty="0" err="1">
                <a:latin typeface="Calibri" panose="020F0502020204030204" pitchFamily="34" charset="0"/>
                <a:cs typeface="Calibri" panose="020F0502020204030204" pitchFamily="34" charset="0"/>
                <a:sym typeface="Wingdings" pitchFamily="2" charset="2"/>
              </a:rPr>
              <a:t>xz,yz,z</a:t>
            </a:r>
            <a:r>
              <a:rPr lang="en-US" sz="2000" dirty="0">
                <a:latin typeface="Calibri" panose="020F0502020204030204" pitchFamily="34" charset="0"/>
                <a:cs typeface="Calibri" panose="020F0502020204030204" pitchFamily="34" charset="0"/>
                <a:sym typeface="Wingdings" pitchFamily="2" charset="2"/>
              </a:rPr>
              <a:t>) 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zy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+axz</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+bz</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(x,y,0)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(0,1,0) is the natural “identity element” O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19100" y="16764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GGH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20253"/>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err="1">
                    <a:latin typeface="Calibri" panose="020F0502020204030204" pitchFamily="34" charset="0"/>
                    <a:cs typeface="Calibri" panose="020F0502020204030204" pitchFamily="34" charset="0"/>
                  </a:rPr>
                  <a:t>Cipherspace</a:t>
                </a:r>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Lattice based but not used.</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ℳ</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𝐵𝑟𝑜𝑢𝑛𝑑</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20253"/>
                <a:ext cx="8572500" cy="4876800"/>
              </a:xfrm>
              <a:prstGeom prst="rect">
                <a:avLst/>
              </a:prstGeom>
              <a:blipFill>
                <a:blip r:embed="rId2"/>
                <a:stretch>
                  <a:fillRect l="-593" t="-103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495777" y="152400"/>
            <a:ext cx="7772400" cy="990600"/>
          </a:xfrm>
        </p:spPr>
        <p:txBody>
          <a:bodyPr/>
          <a:lstStyle/>
          <a:p>
            <a:r>
              <a:rPr lang="en-US" sz="3600" dirty="0"/>
              <a:t>GGH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42900" y="1423740"/>
                <a:ext cx="8572500" cy="4419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r>
                  <a:rPr lang="en-US" sz="1800" kern="0" dirty="0"/>
                  <a:t>,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(−1,1,1,−1)</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(3,−4,1,3)</m:t>
                        </m:r>
                      </m:e>
                      <m:sup>
                        <m:r>
                          <a:rPr lang="en-US" sz="1800" b="0" i="1" kern="0" smtClean="0">
                            <a:latin typeface="Cambria Math" panose="02040503050406030204" pitchFamily="18" charset="0"/>
                          </a:rPr>
                          <m:t>𝑇</m:t>
                        </m:r>
                      </m:sup>
                    </m:sSup>
                  </m:oMath>
                </a14:m>
                <a:r>
                  <a:rPr lang="en-US" sz="1800" kern="0" dirty="0"/>
                  <a:t>, </a:t>
                </a:r>
                <a14:m>
                  <m:oMath xmlns:m="http://schemas.openxmlformats.org/officeDocument/2006/math">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𝐻𝑚</m:t>
                    </m:r>
                    <m:r>
                      <a:rPr lang="en-US" sz="1800" b="0" i="1" kern="0" smtClean="0">
                        <a:latin typeface="Cambria Math" panose="02040503050406030204" pitchFamily="18" charset="0"/>
                      </a:rPr>
                      <m:t>+</m:t>
                    </m:r>
                    <m:r>
                      <a:rPr lang="en-US" sz="1800" b="0" i="1" kern="0" smtClean="0">
                        <a:latin typeface="Cambria Math" panose="02040503050406030204" pitchFamily="18" charset="0"/>
                      </a:rPr>
                      <m:t>𝑟</m:t>
                    </m:r>
                    <m:r>
                      <a:rPr lang="en-US" sz="1800" b="0" i="1"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(2,−3,2,210)</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endParaRPr lang="en-US" sz="1800" kern="0" dirty="0"/>
              </a:p>
              <a:p>
                <a:pPr>
                  <a:lnSpc>
                    <a:spcPct val="90000"/>
                  </a:lnSpc>
                </a:pPr>
                <a14:m>
                  <m:oMath xmlns:m="http://schemas.openxmlformats.org/officeDocument/2006/math">
                    <m:sSup>
                      <m:sSupPr>
                        <m:ctrlPr>
                          <a:rPr lang="en-US" sz="1800" i="1" kern="0">
                            <a:latin typeface="Cambria Math" panose="02040503050406030204" pitchFamily="18" charset="0"/>
                          </a:rPr>
                        </m:ctrlPr>
                      </m:sSupPr>
                      <m:e>
                        <m:r>
                          <a:rPr lang="en-US" sz="1800" b="0" i="1" kern="0" smtClea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smtClea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i="1" kern="0">
                                  <a:latin typeface="Cambria Math" panose="02040503050406030204" pitchFamily="18" charset="0"/>
                                </a:rPr>
                                <m:t>0</m:t>
                              </m:r>
                            </m:e>
                            <m:e>
                              <m:r>
                                <a:rPr lang="en-US" sz="1800" b="0" i="1" kern="0" smtClean="0">
                                  <a:latin typeface="Cambria Math" panose="02040503050406030204" pitchFamily="18" charset="0"/>
                                </a:rPr>
                                <m:t>0</m:t>
                              </m:r>
                            </m:e>
                          </m:mr>
                          <m:mr>
                            <m:e>
                              <m:r>
                                <a:rPr lang="en-US" sz="1800" i="1" ker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i="1" kern="0">
                                  <a:latin typeface="Cambria Math" panose="02040503050406030204" pitchFamily="18" charset="0"/>
                                </a:rPr>
                                <m:t>1</m:t>
                              </m:r>
                            </m:e>
                            <m:e>
                              <m:r>
                                <a:rPr lang="en-US" sz="1800" b="0" i="1" kern="0" smtClean="0">
                                  <a:latin typeface="Cambria Math" panose="02040503050406030204" pitchFamily="18" charset="0"/>
                                </a:rPr>
                                <m:t>0</m:t>
                              </m:r>
                            </m:e>
                          </m:mr>
                          <m:mr>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−18</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e>
                          </m:mr>
                        </m:m>
                      </m:e>
                    </m:d>
                  </m:oMath>
                </a14:m>
                <a:r>
                  <a:rPr lang="en-US" sz="1800" kern="0" dirty="0"/>
                  <a:t>, </a:t>
                </a: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(3,−4,1,3)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42900" y="1423740"/>
                <a:ext cx="8572500" cy="4419600"/>
              </a:xfrm>
              <a:prstGeom prst="rect">
                <a:avLst/>
              </a:prstGeom>
              <a:blipFill>
                <a:blip r:embed="rId2"/>
                <a:stretch>
                  <a:fillRect l="-295"/>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a:t>
            </a:r>
            <a:endParaRPr lang="en-US" sz="4000" dirty="0"/>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85800" y="2129413"/>
                <a:ext cx="77724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Reduces to LWE. </a:t>
                </a:r>
                <a:r>
                  <a:rPr lang="en-US" sz="2000" dirty="0">
                    <a:latin typeface="Calibri" panose="020F0502020204030204" pitchFamily="34" charset="0"/>
                    <a:cs typeface="Calibri" panose="020F0502020204030204" pitchFamily="34" charset="0"/>
                  </a:rPr>
                  <a:t>Chris </a:t>
                </a:r>
                <a:r>
                  <a:rPr lang="en-US" sz="2000" dirty="0" err="1">
                    <a:latin typeface="Calibri" panose="020F0502020204030204" pitchFamily="34" charset="0"/>
                    <a:cs typeface="Calibri" panose="020F0502020204030204" pitchFamily="34" charset="0"/>
                  </a:rPr>
                  <a:t>Peikert</a:t>
                </a:r>
                <a:r>
                  <a:rPr lang="en-US" sz="2000" kern="0" dirty="0">
                    <a:latin typeface="Calibri" panose="020F0502020204030204" pitchFamily="34" charset="0"/>
                    <a:cs typeface="Calibri" panose="020F0502020204030204" pitchFamily="34" charset="0"/>
                  </a:rPr>
                  <a:t> et. al.</a:t>
                </a:r>
              </a:p>
              <a:p>
                <a:pPr>
                  <a:lnSpc>
                    <a:spcPct val="90000"/>
                  </a:lnSpc>
                </a:pPr>
                <a:r>
                  <a:rPr lang="en-US" sz="2000" kern="0" dirty="0">
                    <a:latin typeface="Calibri" panose="020F0502020204030204" pitchFamily="34" charset="0"/>
                    <a:cs typeface="Calibri" panose="020F0502020204030204" pitchFamily="34" charset="0"/>
                  </a:rPr>
                  <a:t>Search LWE problem: Given the above, find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Decision LWE: Distinguish with non-negligible probability, between </a:t>
                </a:r>
                <a14:m>
                  <m:oMath xmlns:m="http://schemas.openxmlformats.org/officeDocument/2006/math">
                    <m:acc>
                      <m:accPr>
                        <m:chr m:val="⃗"/>
                        <m:ctrlPr>
                          <a:rPr lang="en-US" sz="2000" i="1" kern="0" smtClean="0">
                            <a:latin typeface="Cambria Math" panose="02040503050406030204" pitchFamily="18" charset="0"/>
                          </a:rPr>
                        </m:ctrlPr>
                      </m:accPr>
                      <m:e>
                        <m:r>
                          <a:rPr lang="en-US" sz="2000" b="0" i="1" kern="0" smtClean="0">
                            <a:latin typeface="Cambria Math" panose="02040503050406030204" pitchFamily="18" charset="0"/>
                          </a:rPr>
                          <m:t>𝑏</m:t>
                        </m:r>
                      </m:e>
                    </m:acc>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r>
                  <a:rPr lang="en-US" sz="20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𝑒</m:t>
                        </m:r>
                      </m:e>
                    </m:acc>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r>
                      <a:rPr lang="en-US" sz="200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oMath>
                </a14:m>
                <a:r>
                  <a:rPr lang="en-US" sz="20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m:t>
                    </m:r>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Regev’s</a:t>
                </a:r>
                <a:r>
                  <a:rPr lang="en-US" sz="2000" kern="0" dirty="0">
                    <a:latin typeface="Calibri" panose="020F0502020204030204" pitchFamily="34" charset="0"/>
                    <a:cs typeface="Calibri" panose="020F0502020204030204" pitchFamily="34" charset="0"/>
                  </a:rPr>
                  <a:t> results show it is possible to pick parameters so that solving the cipher is equivalent to solving worst-case LWE</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85800" y="2129413"/>
                <a:ext cx="7772400" cy="4343400"/>
              </a:xfrm>
              <a:prstGeom prst="rect">
                <a:avLst/>
              </a:prstGeom>
              <a:blipFill>
                <a:blip r:embed="rId2"/>
                <a:stretch>
                  <a:fillRect l="-979"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97523" y="10048"/>
            <a:ext cx="7772400" cy="990600"/>
          </a:xfrm>
        </p:spPr>
        <p:txBody>
          <a:bodyPr/>
          <a:lstStyle/>
          <a:p>
            <a:r>
              <a:rPr lang="en-US" sz="3600" dirty="0"/>
              <a:t>LWE cryptosystem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333500"/>
                <a:ext cx="83820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400"/>
                  </a:spcBef>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spcBef>
                    <a:spcPts val="400"/>
                  </a:spcBef>
                </a:pPr>
                <a:r>
                  <a:rPr lang="en-US" sz="1800" kern="0" dirty="0">
                    <a:latin typeface="Calibri" panose="020F0502020204030204" pitchFamily="34" charset="0"/>
                    <a:cs typeface="Calibri" panose="020F0502020204030204" pitchFamily="34" charset="0"/>
                  </a:rPr>
                  <a:t>Key Gen</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spcBef>
                    <a:spcPts val="400"/>
                  </a:spcBef>
                </a:pPr>
                <a:r>
                  <a:rPr lang="en-US" sz="1800" kern="0" dirty="0">
                    <a:latin typeface="Calibri" panose="020F0502020204030204" pitchFamily="34" charset="0"/>
                    <a:cs typeface="Calibri" panose="020F0502020204030204" pitchFamily="34" charset="0"/>
                  </a:rPr>
                  <a:t>Enc</a:t>
                </a:r>
              </a:p>
              <a:p>
                <a:pPr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spcBef>
                    <a:spcPts val="400"/>
                  </a:spcBef>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spcBef>
                    <a:spcPts val="400"/>
                  </a:spcBef>
                </a:pPr>
                <a:r>
                  <a:rPr lang="en-US" sz="1800" kern="0" dirty="0">
                    <a:latin typeface="Calibri" panose="020F0502020204030204" pitchFamily="34" charset="0"/>
                    <a:cs typeface="Calibri" panose="020F0502020204030204" pitchFamily="34" charset="0"/>
                  </a:rPr>
                  <a:t>Dec</a:t>
                </a:r>
              </a:p>
              <a:p>
                <a:pPr marL="685800"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marL="400050" lvl="1" indent="0">
                  <a:lnSpc>
                    <a:spcPct val="90000"/>
                  </a:lnSpc>
                  <a:buNone/>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333500"/>
                <a:ext cx="8382000" cy="5143500"/>
              </a:xfrm>
              <a:prstGeom prst="rect">
                <a:avLst/>
              </a:prstGeom>
              <a:blipFill>
                <a:blip r:embed="rId2"/>
                <a:stretch>
                  <a:fillRect l="-606" t="-1232" r="-4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4478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447800"/>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703385" y="65316"/>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589315"/>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589315"/>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57330" y="107731"/>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85800" y="1669473"/>
                <a:ext cx="7772400" cy="427412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𝑚</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𝑚</m:t>
                        </m:r>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85800" y="1669473"/>
                <a:ext cx="7772400" cy="4274127"/>
              </a:xfrm>
              <a:prstGeom prst="rect">
                <a:avLst/>
              </a:prstGeom>
              <a:blipFill>
                <a:blip r:embed="rId2"/>
                <a:stretch>
                  <a:fillRect l="-97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78</a:t>
            </a:fld>
            <a:endParaRPr lang="en-US" dirty="0"/>
          </a:p>
        </p:txBody>
      </p:sp>
      <p:sp>
        <p:nvSpPr>
          <p:cNvPr id="155652" name="Rectangle 2"/>
          <p:cNvSpPr>
            <a:spLocks noGrp="1" noChangeArrowheads="1"/>
          </p:cNvSpPr>
          <p:nvPr>
            <p:ph type="title"/>
          </p:nvPr>
        </p:nvSpPr>
        <p:spPr>
          <a:xfrm>
            <a:off x="990601" y="183331"/>
            <a:ext cx="6685347" cy="742950"/>
          </a:xfrm>
        </p:spPr>
        <p:txBody>
          <a:bodyPr>
            <a:normAutofit/>
          </a:bodyPr>
          <a:lstStyle/>
          <a:p>
            <a:r>
              <a:rPr lang="en-US" sz="3600" dirty="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990601" y="1638299"/>
                <a:ext cx="7315199" cy="4000501"/>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990601" y="1638299"/>
                <a:ext cx="7315199" cy="4000501"/>
              </a:xfrm>
              <a:prstGeom prst="rect">
                <a:avLst/>
              </a:prstGeom>
              <a:blipFill>
                <a:blip r:embed="rId2"/>
                <a:stretch>
                  <a:fillRect l="-1213"/>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79562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Heiko </a:t>
            </a:r>
            <a:r>
              <a:rPr lang="en-US" sz="1600" dirty="0" err="1">
                <a:latin typeface="Calibri" panose="020F0502020204030204" pitchFamily="34" charset="0"/>
                <a:cs typeface="Calibri" panose="020F0502020204030204" pitchFamily="34" charset="0"/>
              </a:rPr>
              <a:t>Knopse</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00682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56007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t>Ring-LWE cuts ciphertext by factor of n</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xmlns="">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138769048"/>
                  </p:ext>
                </p:extLst>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4921807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p:sp>
        <p:nvSpPr>
          <p:cNvPr id="98309" name="Rectangle 3"/>
          <p:cNvSpPr>
            <a:spLocks noGrp="1" noChangeArrowheads="1"/>
          </p:cNvSpPr>
          <p:nvPr>
            <p:ph type="body" idx="1"/>
          </p:nvPr>
        </p:nvSpPr>
        <p:spPr>
          <a:xfrm>
            <a:off x="50602" y="1898650"/>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y</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=x</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+ax+b.</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p:grpSp>
        <p:nvGrpSpPr>
          <p:cNvPr id="2" name="Group 4"/>
          <p:cNvGrpSpPr>
            <a:grpSpLocks/>
          </p:cNvGrpSpPr>
          <p:nvPr/>
        </p:nvGrpSpPr>
        <p:grpSpPr bwMode="auto">
          <a:xfrm>
            <a:off x="5029200" y="258445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1330308" y="5312407"/>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80</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3600" dirty="0">
                <a:cs typeface="Calibri" panose="020F0502020204030204" pitchFamily="34" charset="0"/>
              </a:rPr>
              <a:t>Ring-LWE</a:t>
            </a:r>
            <a:endParaRPr lang="en-US" sz="2400" dirty="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838200" y="2286000"/>
                <a:ext cx="7672138" cy="3124200"/>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Put </a:t>
                </a:r>
                <a14:m>
                  <m:oMath xmlns:m="http://schemas.openxmlformats.org/officeDocument/2006/math">
                    <m:r>
                      <a:rPr lang="en-US" sz="2000" i="1" kern="0">
                        <a:latin typeface="Cambria Math" panose="02040503050406030204" pitchFamily="18" charset="0"/>
                      </a:rPr>
                      <m:t>𝑅</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rPr>
                              <m:t>𝑞</m:t>
                            </m:r>
                          </m:sub>
                        </m:sSub>
                        <m:d>
                          <m:dPr>
                            <m:begChr m:val="["/>
                            <m:endChr m:val="]"/>
                            <m:ctrlPr>
                              <a:rPr lang="en-US" sz="2000" i="1" kern="0">
                                <a:latin typeface="Cambria Math" panose="02040503050406030204" pitchFamily="18" charset="0"/>
                              </a:rPr>
                            </m:ctrlPr>
                          </m:dPr>
                          <m:e>
                            <m:r>
                              <a:rPr lang="en-US" sz="2000" i="1" kern="0">
                                <a:latin typeface="Cambria Math" panose="02040503050406030204" pitchFamily="18" charset="0"/>
                              </a:rPr>
                              <m:t>𝑥</m:t>
                            </m:r>
                          </m:e>
                        </m:d>
                      </m:num>
                      <m:den>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𝑛</m:t>
                            </m:r>
                          </m:sup>
                        </m:sSup>
                        <m:r>
                          <a:rPr lang="en-US" sz="2000" i="1" kern="0">
                            <a:latin typeface="Cambria Math" panose="02040503050406030204" pitchFamily="18" charset="0"/>
                          </a:rPr>
                          <m:t>+1</m:t>
                        </m:r>
                      </m:den>
                    </m:f>
                    <m:r>
                      <a:rPr lang="en-US" sz="2000" i="1" kern="0">
                        <a:latin typeface="Cambria Math" panose="02040503050406030204" pitchFamily="18" charset="0"/>
                      </a:rPr>
                      <m:t>, </m:t>
                    </m:r>
                    <m:r>
                      <a:rPr lang="en-US" sz="2000" i="1" kern="0">
                        <a:latin typeface="Cambria Math" panose="02040503050406030204" pitchFamily="18" charset="0"/>
                      </a:rPr>
                      <m:t>𝑛</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2</m:t>
                        </m:r>
                      </m:e>
                      <m:sup>
                        <m:r>
                          <a:rPr lang="en-US" sz="2000" i="1" kern="0">
                            <a:latin typeface="Cambria Math" panose="02040503050406030204" pitchFamily="18" charset="0"/>
                          </a:rPr>
                          <m:t>𝑘</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generates ideal </a:t>
                </a:r>
                <a14:m>
                  <m:oMath xmlns:m="http://schemas.openxmlformats.org/officeDocument/2006/math">
                    <m:r>
                      <a:rPr lang="en-US" sz="2000" i="1" kern="0">
                        <a:latin typeface="Cambria Math" panose="02040503050406030204" pitchFamily="18" charset="0"/>
                      </a:rPr>
                      <m:t>(</m:t>
                    </m:r>
                    <m:r>
                      <a:rPr lang="en-US" sz="2000" i="1" kern="0">
                        <a:latin typeface="Cambria Math" panose="02040503050406030204" pitchFamily="18" charset="0"/>
                      </a:rPr>
                      <m:t>𝑎</m:t>
                    </m:r>
                    <m:r>
                      <a:rPr lang="en-US" sz="2000" i="1" ker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ideal lattice.</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a</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𝑏</m:t>
                    </m:r>
                    <m:r>
                      <a:rPr lang="en-US" sz="2000" i="1" kern="0">
                        <a:latin typeface="Cambria Math" panose="02040503050406030204" pitchFamily="18" charset="0"/>
                      </a:rPr>
                      <m:t>=</m:t>
                    </m:r>
                    <m:r>
                      <a:rPr lang="en-US" sz="2000" i="1" kern="0">
                        <a:latin typeface="Cambria Math" panose="02040503050406030204" pitchFamily="18" charset="0"/>
                      </a:rPr>
                      <m:t>𝑎𝑠</m:t>
                    </m:r>
                    <m:r>
                      <a:rPr lang="en-US" sz="2000" i="1" kern="0">
                        <a:latin typeface="Cambria Math" panose="02040503050406030204" pitchFamily="18" charset="0"/>
                      </a:rPr>
                      <m:t>+</m:t>
                    </m:r>
                    <m:r>
                      <a:rPr lang="en-US" sz="2000" i="1" kern="0">
                        <a:latin typeface="Cambria Math" panose="02040503050406030204" pitchFamily="18" charset="0"/>
                      </a:rPr>
                      <m:t>𝑒</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s</m:t>
                    </m:r>
                    <m:r>
                      <a:rPr lang="en-US" sz="2000" kern="0">
                        <a:latin typeface="Cambria Math" panose="02040503050406030204" pitchFamily="18" charset="0"/>
                        <a:ea typeface="Cambria Math" panose="02040503050406030204" pitchFamily="18" charset="0"/>
                      </a:rPr>
                      <m:t>,</m:t>
                    </m:r>
                    <m:r>
                      <m:rPr>
                        <m:sty m:val="p"/>
                      </m:rPr>
                      <a:rPr lang="en-US" sz="2000" kern="0">
                        <a:latin typeface="Cambria Math" panose="02040503050406030204" pitchFamily="18" charset="0"/>
                        <a:ea typeface="Cambria Math" panose="02040503050406030204" pitchFamily="18" charset="0"/>
                      </a:rPr>
                      <m:t>e</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find </a:t>
                </a:r>
                <a14:m>
                  <m:oMath xmlns:m="http://schemas.openxmlformats.org/officeDocument/2006/math">
                    <m:r>
                      <a:rPr lang="en-US" sz="2000" i="1" kern="0">
                        <a:latin typeface="Cambria Math" panose="02040503050406030204" pitchFamily="18" charset="0"/>
                      </a:rPr>
                      <m:t>𝑠</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𝐶𝑉𝑃</m:t>
                        </m:r>
                      </m:e>
                      <m:sub>
                        <m:r>
                          <a:rPr lang="en-US" sz="2000" i="1" ker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838200" y="2286000"/>
                <a:ext cx="7672138" cy="3124200"/>
              </a:xfrm>
              <a:prstGeom prst="rect">
                <a:avLst/>
              </a:prstGeom>
              <a:blipFill>
                <a:blip r:embed="rId2"/>
                <a:stretch>
                  <a:fillRect l="-115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286000"/>
                <a:ext cx="7772400" cy="3886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286000"/>
                <a:ext cx="7772400" cy="3886200"/>
              </a:xfrm>
              <a:prstGeom prst="rect">
                <a:avLst/>
              </a:prstGeom>
              <a:blipFill>
                <a:blip r:embed="rId2"/>
                <a:stretch>
                  <a:fillRect l="-817" t="-195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805024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53980" y="1600200"/>
                <a:ext cx="8001000" cy="47461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53980" y="1600200"/>
                <a:ext cx="8001000" cy="4746171"/>
              </a:xfrm>
              <a:prstGeom prst="rect">
                <a:avLst/>
              </a:prstGeom>
              <a:blipFill>
                <a:blip r:embed="rId2"/>
                <a:stretch>
                  <a:fillRect l="-792" t="-1604" b="-133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5774563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20994879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76200"/>
            <a:ext cx="8610600" cy="990600"/>
          </a:xfrm>
        </p:spPr>
        <p:txBody>
          <a:bodyPr/>
          <a:lstStyle/>
          <a:p>
            <a:r>
              <a:rPr lang="en-US" sz="3600" dirty="0"/>
              <a:t>Some NIST Round 3 entries </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
        <p:nvSpPr>
          <p:cNvPr id="3" name="TextBox 2">
            <a:extLst>
              <a:ext uri="{FF2B5EF4-FFF2-40B4-BE49-F238E27FC236}">
                <a16:creationId xmlns:a16="http://schemas.microsoft.com/office/drawing/2014/main" id="{0822014A-0DDF-05FC-7174-34F37E70DFB1}"/>
              </a:ext>
            </a:extLst>
          </p:cNvPr>
          <p:cNvSpPr txBox="1"/>
          <p:nvPr/>
        </p:nvSpPr>
        <p:spPr>
          <a:xfrm>
            <a:off x="381000" y="5410200"/>
            <a:ext cx="777240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Winner: </a:t>
            </a:r>
            <a:r>
              <a:rPr lang="en-US" sz="2400" dirty="0" err="1">
                <a:latin typeface="Calibri" panose="020F0502020204030204" pitchFamily="34" charset="0"/>
                <a:cs typeface="Calibri" panose="020F0502020204030204" pitchFamily="34" charset="0"/>
              </a:rPr>
              <a:t>Dilithium</a:t>
            </a:r>
            <a:r>
              <a:rPr lang="en-US" sz="2400" dirty="0">
                <a:latin typeface="Calibri" panose="020F0502020204030204" pitchFamily="34" charset="0"/>
                <a:cs typeface="Calibri" panose="020F0502020204030204" pitchFamily="34" charset="0"/>
              </a:rPr>
              <a:t> (signing), </a:t>
            </a:r>
            <a:r>
              <a:rPr lang="en-US" sz="2400" dirty="0" err="1">
                <a:latin typeface="Calibri" panose="020F0502020204030204" pitchFamily="34" charset="0"/>
                <a:cs typeface="Calibri" panose="020F0502020204030204" pitchFamily="34" charset="0"/>
              </a:rPr>
              <a:t>Kyber</a:t>
            </a:r>
            <a:r>
              <a:rPr lang="en-US" sz="2400" dirty="0">
                <a:latin typeface="Calibri" panose="020F0502020204030204" pitchFamily="34" charset="0"/>
                <a:cs typeface="Calibri" panose="020F0502020204030204" pitchFamily="34" charset="0"/>
              </a:rPr>
              <a:t> (key-encapsulation) </a:t>
            </a:r>
          </a:p>
        </p:txBody>
      </p:sp>
    </p:spTree>
    <p:extLst>
      <p:ext uri="{BB962C8B-B14F-4D97-AF65-F5344CB8AC3E}">
        <p14:creationId xmlns:p14="http://schemas.microsoft.com/office/powerpoint/2010/main" val="111115983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Some common features of </a:t>
            </a: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and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447800"/>
                <a:ext cx="83820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b="0" i="1" smtClean="0">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=3329</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Kyber</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23</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13</m:t>
                        </m:r>
                      </m:sup>
                    </m:sSup>
                    <m:r>
                      <a:rPr lang="en-US" sz="1800" i="1">
                        <a:solidFill>
                          <a:schemeClr val="tx1"/>
                        </a:solidFill>
                        <a:latin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cs typeface="Calibri" panose="020F0502020204030204" pitchFamily="34" charset="0"/>
                        <a:sym typeface="Arial"/>
                      </a:rPr>
                      <m:t>=8380417</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Dilithium</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=3329</m:t>
                    </m:r>
                  </m:oMath>
                </a14:m>
                <a:r>
                  <a:rPr lang="en-US" sz="2000" dirty="0">
                    <a:latin typeface="Calibri" panose="020F0502020204030204" pitchFamily="34" charset="0"/>
                    <a:cs typeface="Calibri" panose="020F0502020204030204" pitchFamily="34" charset="0"/>
                    <a:sym typeface="Arial"/>
                  </a:rPr>
                  <a:t>, there is a primitive (and hence 128 primitive) 256</a:t>
                </a:r>
                <a:r>
                  <a:rPr lang="en-US" sz="2000" baseline="30000" dirty="0">
                    <a:latin typeface="Calibri" panose="020F0502020204030204" pitchFamily="34" charset="0"/>
                    <a:cs typeface="Calibri" panose="020F0502020204030204" pitchFamily="34" charset="0"/>
                    <a:sym typeface="Arial"/>
                  </a:rPr>
                  <a:t>th</a:t>
                </a:r>
                <a:r>
                  <a:rPr lang="en-US" sz="2000" dirty="0">
                    <a:latin typeface="Calibri" panose="020F0502020204030204" pitchFamily="34" charset="0"/>
                    <a:cs typeface="Calibri" panose="020F0502020204030204" pitchFamily="34" charset="0"/>
                    <a:sym typeface="Arial"/>
                  </a:rPr>
                  <a:t> roots of unity (You are not expected to understand this).</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cs typeface="Calibri" panose="020F0502020204030204" pitchFamily="34" charset="0"/>
                            <a:sym typeface="Arial"/>
                          </a:rPr>
                          <m:t>256</m:t>
                        </m:r>
                      </m:sup>
                    </m:sSup>
                    <m:r>
                      <a:rPr lang="en-US" sz="2000" i="1">
                        <a:solidFill>
                          <a:schemeClr val="tx1"/>
                        </a:solidFill>
                        <a:latin typeface="Cambria Math" panose="02040503050406030204" pitchFamily="18" charset="0"/>
                        <a:cs typeface="Calibri" panose="020F0502020204030204" pitchFamily="34" charset="0"/>
                        <a:sym typeface="Arial"/>
                      </a:rPr>
                      <m:t>+1</m:t>
                    </m:r>
                  </m:oMath>
                </a14:m>
                <a:r>
                  <a:rPr lang="en-US" sz="2000" dirty="0">
                    <a:solidFill>
                      <a:schemeClr val="tx1"/>
                    </a:solidFill>
                    <a:latin typeface="Calibri" panose="020F0502020204030204" pitchFamily="34" charset="0"/>
                    <a:cs typeface="Calibri" panose="020F0502020204030204" pitchFamily="34" charset="0"/>
                    <a:sym typeface="Arial"/>
                  </a:rPr>
                  <a:t> factors into coprime 128 quadratics </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=8380417</m:t>
                    </m:r>
                  </m:oMath>
                </a14:m>
                <a:r>
                  <a:rPr lang="en-US" sz="2000" dirty="0">
                    <a:latin typeface="Calibri" panose="020F0502020204030204" pitchFamily="34" charset="0"/>
                    <a:cs typeface="Calibri" panose="020F0502020204030204" pitchFamily="34" charset="0"/>
                    <a:sym typeface="Arial"/>
                  </a:rPr>
                  <a:t>, there is a primitive (and hence 256 primitive) 512th roots of unity </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i="1">
                        <a:solidFill>
                          <a:schemeClr val="tx1"/>
                        </a:solidFill>
                        <a:latin typeface="Cambria Math" panose="02040503050406030204" pitchFamily="18" charset="0"/>
                        <a:cs typeface="Calibri" panose="020F0502020204030204" pitchFamily="34" charset="0"/>
                        <a:sym typeface="Arial"/>
                      </a:rPr>
                      <m:t>+1</m:t>
                    </m:r>
                  </m:oMath>
                </a14:m>
                <a:r>
                  <a:rPr lang="en-US" sz="1800" dirty="0">
                    <a:solidFill>
                      <a:schemeClr val="tx1"/>
                    </a:solidFill>
                    <a:latin typeface="Calibri" panose="020F0502020204030204" pitchFamily="34" charset="0"/>
                    <a:cs typeface="Calibri" panose="020F0502020204030204" pitchFamily="34" charset="0"/>
                    <a:sym typeface="Arial"/>
                  </a:rPr>
                  <a:t> factors into coprime 256 linear polys </a:t>
                </a:r>
              </a:p>
              <a:p>
                <a:pPr marL="815579" lvl="2"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71041" indent="-257175">
                  <a:spcBef>
                    <a:spcPts val="300"/>
                  </a:spcBef>
                  <a:buClr>
                    <a:srgbClr val="000000">
                      <a:lumMod val="60000"/>
                      <a:lumOff val="40000"/>
                    </a:srgbClr>
                  </a:buClr>
                </a:pPr>
                <a:endParaRPr lang="en-US" sz="2400" dirty="0">
                  <a:solidFill>
                    <a:schemeClr val="tx1"/>
                  </a:solidFill>
                  <a:latin typeface="Calibri" panose="020F0502020204030204" pitchFamily="34"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447800"/>
                <a:ext cx="8382000" cy="4724400"/>
              </a:xfrm>
              <a:prstGeom prst="rect">
                <a:avLst/>
              </a:prstGeom>
              <a:blipFill>
                <a:blip r:embed="rId2"/>
                <a:stretch>
                  <a:fillRect l="-1664" t="-1609" r="-1967" b="-402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85</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3376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524000"/>
                <a:ext cx="81534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cs typeface="Calibri" panose="020F0502020204030204" pitchFamily="34" charset="0"/>
                            <a:sym typeface="Arial"/>
                          </a:rPr>
                          <m:t>𝑞</m:t>
                        </m:r>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2000" b="0" i="1" dirty="0" smtClean="0">
                            <a:solidFill>
                              <a:schemeClr val="tx1"/>
                            </a:solidFill>
                            <a:latin typeface="Cambria Math" panose="02040503050406030204" pitchFamily="18" charset="0"/>
                            <a:cs typeface="Calibri" panose="020F0502020204030204" pitchFamily="34" charset="0"/>
                            <a:sym typeface="Arial"/>
                          </a:rPr>
                          <m:t>𝑟</m:t>
                        </m:r>
                      </m:e>
                      <m:sup>
                        <m:r>
                          <a:rPr lang="en-US" sz="2000" b="0" i="1" dirty="0" smtClean="0">
                            <a:solidFill>
                              <a:schemeClr val="tx1"/>
                            </a:solidFill>
                            <a:latin typeface="Cambria Math" panose="02040503050406030204" pitchFamily="18" charset="0"/>
                            <a:cs typeface="Calibri" panose="020F0502020204030204" pitchFamily="34" charset="0"/>
                            <a:sym typeface="Arial"/>
                          </a:rPr>
                          <m:t>+</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𝑚</m:t>
                        </m:r>
                      </m:e>
                    </m:d>
                  </m:oMath>
                </a14:m>
                <a:r>
                  <a:rPr lang="en-US" sz="2000" dirty="0">
                    <a:solidFill>
                      <a:schemeClr val="tx1"/>
                    </a:solidFill>
                    <a:latin typeface="Arial"/>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means </a:t>
                </a: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cs typeface="Calibri" panose="020F0502020204030204" pitchFamily="34" charset="0"/>
                            <a:sym typeface="Arial"/>
                          </a:rPr>
                          <m:t>2</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solidFill>
                      <a:schemeClr val="tx1"/>
                    </a:solidFill>
                    <a:latin typeface="Calibri" panose="020F0502020204030204" pitchFamily="34" charset="0"/>
                    <a:cs typeface="Calibri" panose="020F0502020204030204" pitchFamily="34" charset="0"/>
                    <a:sym typeface="Arial"/>
                  </a:rPr>
                  <a:t>, if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𝑚</m:t>
                    </m:r>
                  </m:oMath>
                </a14:m>
                <a:r>
                  <a:rPr lang="en-US" sz="2000" dirty="0">
                    <a:solidFill>
                      <a:schemeClr val="tx1"/>
                    </a:solidFill>
                    <a:latin typeface="Calibri" panose="020F0502020204030204" pitchFamily="34" charset="0"/>
                    <a:cs typeface="Calibri" panose="020F0502020204030204" pitchFamily="34" charset="0"/>
                    <a:sym typeface="Arial"/>
                  </a:rPr>
                  <a:t> is even;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cs typeface="Calibri" panose="020F0502020204030204" pitchFamily="34" charset="0"/>
                            <a:sym typeface="Arial"/>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latin typeface="Calibri" panose="020F0502020204030204" pitchFamily="34" charset="0"/>
                    <a:cs typeface="Calibri" panose="020F0502020204030204" pitchFamily="34" charset="0"/>
                    <a:sym typeface="Arial"/>
                  </a:rPr>
                  <a:t>, if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𝑚</m:t>
                    </m:r>
                  </m:oMath>
                </a14:m>
                <a:r>
                  <a:rPr lang="en-US" sz="2000" dirty="0">
                    <a:latin typeface="Calibri" panose="020F0502020204030204" pitchFamily="34" charset="0"/>
                    <a:cs typeface="Calibri" panose="020F0502020204030204" pitchFamily="34" charset="0"/>
                    <a:sym typeface="Arial"/>
                  </a:rPr>
                  <a:t> is odd</a:t>
                </a: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𝑑𝑒𝑐𝑜𝑚𝑝𝑜𝑠𝑒</m:t>
                    </m:r>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ea typeface="Cambria Math" panose="02040503050406030204" pitchFamily="18" charset="0"/>
                    <a:cs typeface="Calibri" panose="020F0502020204030204" pitchFamily="34" charset="0"/>
                    <a:sym typeface="Arial"/>
                  </a:rPr>
                  <a:t>i</a:t>
                </a:r>
                <a:r>
                  <a:rPr lang="en-US" sz="2000" b="0" dirty="0">
                    <a:solidFill>
                      <a:schemeClr val="tx1"/>
                    </a:solidFill>
                    <a:ea typeface="Cambria Math" panose="02040503050406030204" pitchFamily="18" charset="0"/>
                    <a:cs typeface="Calibri" panose="020F0502020204030204" pitchFamily="34" charset="0"/>
                    <a:sym typeface="Arial"/>
                  </a:rPr>
                  <a:t>f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else</a:t>
                </a: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den>
                    </m:f>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524000"/>
                <a:ext cx="8153400" cy="4724400"/>
              </a:xfrm>
              <a:prstGeom prst="rect">
                <a:avLst/>
              </a:prstGeom>
              <a:blipFill>
                <a:blip r:embed="rId2"/>
                <a:stretch>
                  <a:fillRect l="-1713" t="-187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86</a:t>
            </a:fld>
            <a:endParaRPr lang="en-US"/>
          </a:p>
        </p:txBody>
      </p:sp>
    </p:spTree>
    <p:extLst>
      <p:ext uri="{BB962C8B-B14F-4D97-AF65-F5344CB8AC3E}">
        <p14:creationId xmlns:p14="http://schemas.microsoft.com/office/powerpoint/2010/main" val="411965851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5637" y="1295400"/>
                <a:ext cx="8457363" cy="4800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𝑝𝑜𝑤𝑒𝑟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𝑟𝑜𝑢𝑛𝑑</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5637" y="1295400"/>
                <a:ext cx="8457363" cy="4800600"/>
              </a:xfrm>
              <a:prstGeom prst="rect">
                <a:avLst/>
              </a:prstGeom>
              <a:blipFill>
                <a:blip r:embed="rId2"/>
                <a:stretch>
                  <a:fillRect l="-1649" t="-79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47346171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299776" y="762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Examples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371600"/>
                <a:ext cx="8534400" cy="45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examples (second shows roundoff edge case)</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371600"/>
                <a:ext cx="8534400" cy="457200"/>
              </a:xfrm>
              <a:prstGeom prst="rect">
                <a:avLst/>
              </a:prstGeom>
              <a:blipFill>
                <a:blip r:embed="rId2"/>
                <a:stretch>
                  <a:fillRect l="-1488" t="-1666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370840">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𝜶</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0" smtClean="0">
                                    <a:solidFill>
                                      <a:schemeClr val="tx1"/>
                                    </a:solidFill>
                                    <a:latin typeface="Cambria Math" panose="02040503050406030204" pitchFamily="18" charset="0"/>
                                  </a:rPr>
                                  <m:t>𝐫</m:t>
                                </m:r>
                                <m:r>
                                  <a:rPr lang="en-US" b="1" i="0"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p>
                          <a:pPr algn="r"/>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𝟎</m:t>
                                    </m:r>
                                  </m:sub>
                                </m:sSub>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Choice>
        <mc:Fallback xmlns="">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643446">
                    <a:tc>
                      <a:txBody>
                        <a:bodyPr/>
                        <a:lstStyle/>
                        <a:p>
                          <a:endParaRPr lang="en-US"/>
                        </a:p>
                      </a:txBody>
                      <a:tcPr>
                        <a:blipFill>
                          <a:blip r:embed="rId3"/>
                          <a:stretch>
                            <a:fillRect l="-1282" t="-1961" r="-674359" b="-243137"/>
                          </a:stretch>
                        </a:blipFill>
                      </a:tcPr>
                    </a:tc>
                    <a:tc>
                      <a:txBody>
                        <a:bodyPr/>
                        <a:lstStyle/>
                        <a:p>
                          <a:endParaRPr lang="en-US"/>
                        </a:p>
                      </a:txBody>
                      <a:tcPr>
                        <a:blipFill>
                          <a:blip r:embed="rId3"/>
                          <a:stretch>
                            <a:fillRect l="-109722" t="-1961" r="-630556" b="-243137"/>
                          </a:stretch>
                        </a:blipFill>
                      </a:tcPr>
                    </a:tc>
                    <a:tc>
                      <a:txBody>
                        <a:bodyPr/>
                        <a:lstStyle/>
                        <a:p>
                          <a:endParaRPr lang="en-US"/>
                        </a:p>
                      </a:txBody>
                      <a:tcPr>
                        <a:blipFill>
                          <a:blip r:embed="rId3"/>
                          <a:stretch>
                            <a:fillRect l="-274545" t="-1961" r="-725455" b="-243137"/>
                          </a:stretch>
                        </a:blipFill>
                      </a:tcPr>
                    </a:tc>
                    <a:tc>
                      <a:txBody>
                        <a:bodyPr/>
                        <a:lstStyle/>
                        <a:p>
                          <a:endParaRPr lang="en-US"/>
                        </a:p>
                      </a:txBody>
                      <a:tcPr>
                        <a:blipFill>
                          <a:blip r:embed="rId3"/>
                          <a:stretch>
                            <a:fillRect l="-154887" t="-1961" r="-200000" b="-243137"/>
                          </a:stretch>
                        </a:blipFill>
                      </a:tcPr>
                    </a:tc>
                    <a:tc>
                      <a:txBody>
                        <a:bodyPr/>
                        <a:lstStyle/>
                        <a:p>
                          <a:endParaRPr lang="en-US"/>
                        </a:p>
                      </a:txBody>
                      <a:tcPr>
                        <a:blipFill>
                          <a:blip r:embed="rId3"/>
                          <a:stretch>
                            <a:fillRect l="-235417" t="-1961" r="-84722" b="-243137"/>
                          </a:stretch>
                        </a:blipFill>
                      </a:tcPr>
                    </a:tc>
                    <a:tc>
                      <a:txBody>
                        <a:bodyPr/>
                        <a:lstStyle/>
                        <a:p>
                          <a:endParaRPr lang="en-US"/>
                        </a:p>
                      </a:txBody>
                      <a:tcPr>
                        <a:blipFill>
                          <a:blip r:embed="rId3"/>
                          <a:stretch>
                            <a:fillRect l="-766667" t="-1961" r="-93651" b="-243137"/>
                          </a:stretch>
                        </a:blipFill>
                      </a:tcPr>
                    </a:tc>
                    <a:tc>
                      <a:txBody>
                        <a:bodyPr/>
                        <a:lstStyle/>
                        <a:p>
                          <a:endParaRPr lang="en-US"/>
                        </a:p>
                      </a:txBody>
                      <a:tcPr>
                        <a:blipFill>
                          <a:blip r:embed="rId3"/>
                          <a:stretch>
                            <a:fillRect l="-957895" t="-1961" r="-3509" b="-243137"/>
                          </a:stretch>
                        </a:blipFill>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Fallback>
      </mc:AlternateContent>
    </p:spTree>
    <p:extLst>
      <p:ext uri="{BB962C8B-B14F-4D97-AF65-F5344CB8AC3E}">
        <p14:creationId xmlns:p14="http://schemas.microsoft.com/office/powerpoint/2010/main" val="276953546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5302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SHAKE-256/SHAKE-128</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676400"/>
                <a:ext cx="74676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No</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te</a:t>
                </a: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676400"/>
                <a:ext cx="7467600" cy="4495800"/>
              </a:xfrm>
              <a:prstGeom prst="rect">
                <a:avLst/>
              </a:prstGeom>
              <a:blipFill>
                <a:blip r:embed="rId2"/>
                <a:stretch>
                  <a:fillRect l="-1871" t="-8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p:spTree>
    <p:extLst>
      <p:ext uri="{BB962C8B-B14F-4D97-AF65-F5344CB8AC3E}">
        <p14:creationId xmlns:p14="http://schemas.microsoft.com/office/powerpoint/2010/main" val="3879815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762000" y="2057400"/>
                <a:ext cx="7772400" cy="3276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r>
                  <a:rPr lang="en-US" altLang="zh-TW" sz="2000" dirty="0">
                    <a:latin typeface="Calibri" panose="020F0502020204030204" pitchFamily="34" charset="0"/>
                    <a:ea typeface="PMingLiU" pitchFamily="18" charset="-120"/>
                    <a:cs typeface="Calibri" panose="020F0502020204030204" pitchFamily="34" charset="0"/>
                  </a:rPr>
                  <a:t>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f(</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-ax-b=0.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)=0; so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)=2y.  Thus y=0=x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and 0=(3x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D= -16(27b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762000" y="2057400"/>
                <a:ext cx="7772400" cy="3276600"/>
              </a:xfrm>
              <a:blipFill>
                <a:blip r:embed="rId3"/>
                <a:stretch>
                  <a:fillRect l="-817" t="-2317" r="-1144" b="-2317"/>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828800"/>
                <a:ext cx="81534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=3329,</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has </a:t>
                </a:r>
                <a14:m>
                  <m:oMath xmlns:m="http://schemas.openxmlformats.org/officeDocument/2006/math">
                    <m:r>
                      <m:rPr>
                        <m:sty m:val="p"/>
                      </m:rP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a</m:t>
                    </m:r>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primitive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𝑡h</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no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so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factors into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coprime quadratic factors of the form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In fact,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 </m:t>
                    </m:r>
                    <m:nary>
                      <m:naryPr>
                        <m: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127</m:t>
                        </m:r>
                      </m:sup>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simply reverses the bit order in a 7-bit byte,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129</m:t>
                            </m:r>
                          </m:sup>
                        </m:sSup>
                      </m:e>
                    </m:d>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255</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=8380417</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=1753</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primitive 512</a:t>
                </a:r>
                <a:r>
                  <a:rPr lang="en-US" sz="2000" baseline="30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a:t>
                </a: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Because of this, an analog of the Chinese remainder theorem holds in </a:t>
                </a: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type m:val="skw"/>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en>
                    </m:f>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828800"/>
                <a:ext cx="8153400" cy="4419600"/>
              </a:xfrm>
              <a:prstGeom prst="rect">
                <a:avLst/>
              </a:prstGeom>
              <a:blipFill>
                <a:blip r:embed="rId2"/>
                <a:stretch>
                  <a:fillRect l="-1713" t="-2006" r="-1869" b="-916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
        <p:nvSpPr>
          <p:cNvPr id="4" name="Title 1">
            <a:extLst>
              <a:ext uri="{FF2B5EF4-FFF2-40B4-BE49-F238E27FC236}">
                <a16:creationId xmlns:a16="http://schemas.microsoft.com/office/drawing/2014/main" id="{C802FD5B-06F0-3E29-35E7-AA2116231E34}"/>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Number Theory Transform (NTT)</a:t>
            </a:r>
          </a:p>
        </p:txBody>
      </p:sp>
    </p:spTree>
    <p:extLst>
      <p:ext uri="{BB962C8B-B14F-4D97-AF65-F5344CB8AC3E}">
        <p14:creationId xmlns:p14="http://schemas.microsoft.com/office/powerpoint/2010/main" val="410773514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382000"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382000" cy="1275528"/>
              </a:xfrm>
              <a:prstGeom prst="rect">
                <a:avLst/>
              </a:prstGeom>
              <a:blipFill>
                <a:blip r:embed="rId2"/>
                <a:stretch>
                  <a:fillRect l="-1667" t="-490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557625-D5D6-B07B-FF75-D189C67D10C0}"/>
                  </a:ext>
                </a:extLst>
              </p:cNvPr>
              <p:cNvSpPr txBox="1"/>
              <p:nvPr/>
            </p:nvSpPr>
            <p:spPr>
              <a:xfrm>
                <a:off x="685800" y="3925556"/>
                <a:ext cx="3505200" cy="2133600"/>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xmlns="">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685800" y="3925556"/>
                <a:ext cx="3505200" cy="2133600"/>
              </a:xfrm>
              <a:prstGeom prst="rect">
                <a:avLst/>
              </a:prstGeom>
              <a:blipFill>
                <a:blip r:embed="rId3"/>
                <a:stretch>
                  <a:fillRect l="-1805" t="-17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5515E5-724F-D7D3-D5AA-BB86CB660B8F}"/>
                  </a:ext>
                </a:extLst>
              </p:cNvPr>
              <p:cNvSpPr txBox="1"/>
              <p:nvPr/>
            </p:nvSpPr>
            <p:spPr>
              <a:xfrm>
                <a:off x="4343400"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xmlns="">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343400" y="3962400"/>
                <a:ext cx="3868061" cy="2029599"/>
              </a:xfrm>
              <a:prstGeom prst="rect">
                <a:avLst/>
              </a:prstGeom>
              <a:blipFill>
                <a:blip r:embed="rId4"/>
                <a:stretch>
                  <a:fillRect l="-1639"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1942"/>
            <a:ext cx="67103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(less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08398" y="1736410"/>
                <a:ext cx="8327204" cy="34451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400" b="1"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400" dirty="0" err="1">
                    <a:latin typeface="Calibri" panose="020F0502020204030204" pitchFamily="34" charset="0"/>
                    <a:cs typeface="Calibri" panose="020F0502020204030204" pitchFamily="34" charset="0"/>
                    <a:sym typeface="Arial"/>
                  </a:rPr>
                  <a:t>KeyGen</a:t>
                </a:r>
                <a:endParaRPr lang="en-US" sz="24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cs typeface="Calibri" panose="020F0502020204030204" pitchFamily="34" charset="0"/>
                            <a:sym typeface="Arial"/>
                          </a:rPr>
                          <m:t>𝑝</m:t>
                        </m:r>
                      </m:sub>
                    </m:sSub>
                  </m:oMath>
                </a14:m>
                <a:endParaRPr lang="en-US" sz="2000" dirty="0">
                  <a:solidFill>
                    <a:srgbClr val="FF0000"/>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08398" y="1736410"/>
                <a:ext cx="8327204" cy="3445190"/>
              </a:xfrm>
              <a:prstGeom prst="rect">
                <a:avLst/>
              </a:prstGeom>
              <a:blipFill>
                <a:blip r:embed="rId2"/>
                <a:stretch>
                  <a:fillRect l="-2287" t="-1832" b="-329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496371"/>
                <a:ext cx="8514885" cy="475202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Sign(pk, </a:t>
                </a:r>
                <a:r>
                  <a:rPr lang="en-US" sz="2000" dirty="0" err="1">
                    <a:latin typeface="Calibri" panose="020F0502020204030204" pitchFamily="34" charset="0"/>
                    <a:cs typeface="Calibri" panose="020F0502020204030204" pitchFamily="34" charset="0"/>
                    <a:sym typeface="Arial"/>
                  </a:rPr>
                  <a:t>sk</a:t>
                </a:r>
                <a:r>
                  <a:rPr lang="en-US" sz="20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sym typeface="Arial"/>
                  </a:rPr>
                  <a:t>Real </a:t>
                </a:r>
                <a:r>
                  <a:rPr lang="en-US" sz="2000" dirty="0" err="1">
                    <a:latin typeface="Calibri" panose="020F0502020204030204" pitchFamily="34" charset="0"/>
                    <a:ea typeface="Cambria Math" panose="02040503050406030204" pitchFamily="18" charset="0"/>
                    <a:cs typeface="Calibri" panose="020F0502020204030204" pitchFamily="34" charset="0"/>
                    <a:sym typeface="Arial"/>
                  </a:rPr>
                  <a:t>Dilithium</a:t>
                </a:r>
                <a:r>
                  <a:rPr lang="en-US" sz="2000" dirty="0">
                    <a:latin typeface="Calibri" panose="020F0502020204030204" pitchFamily="34" charset="0"/>
                    <a:ea typeface="Cambria Math" panose="02040503050406030204" pitchFamily="18" charset="0"/>
                    <a:cs typeface="Calibri" panose="020F0502020204030204" pitchFamily="34" charset="0"/>
                    <a:sym typeface="Arial"/>
                  </a:rPr>
                  <a:t> uses a number of functions to generate A from a seed.  It also has a hedged version and a deterministic version.  The hedged version avoids some possible side channels.</a:t>
                </a: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496371"/>
                <a:ext cx="8514885" cy="4752029"/>
              </a:xfrm>
              <a:prstGeom prst="rect">
                <a:avLst/>
              </a:prstGeom>
              <a:blipFill>
                <a:blip r:embed="rId2"/>
                <a:stretch>
                  <a:fillRect l="-1490" t="-159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30332" y="241519"/>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14400" y="1905000"/>
                <a:ext cx="7841892"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Arial"/>
                  </a:rPr>
                  <a:t>// Calculate c(x), coefficients are 1, -1 or 0</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𝑠𝑎𝑚𝑝𝑙𝑒𝑖𝑛𝑏𝑎𝑙𝑙</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k=8;</a:t>
                </a: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k++</a:t>
                </a: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m:oMathPara>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c</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14400" y="1905000"/>
                <a:ext cx="7841892" cy="4495800"/>
              </a:xfrm>
              <a:prstGeom prst="rect">
                <a:avLst/>
              </a:prstGeom>
              <a:blipFill>
                <a:blip r:embed="rId2"/>
                <a:stretch>
                  <a:fillRect l="-1618"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95</a:t>
            </a:fld>
            <a:endParaRPr lang="en-US"/>
          </a:p>
        </p:txBody>
      </p:sp>
    </p:spTree>
    <p:extLst>
      <p:ext uri="{BB962C8B-B14F-4D97-AF65-F5344CB8AC3E}">
        <p14:creationId xmlns:p14="http://schemas.microsoft.com/office/powerpoint/2010/main" val="416492051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u</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𝑠𝑒h𝑖𝑛𝑡</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en>
                    </m:f>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and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47700" y="1752600"/>
                <a:ext cx="7848600" cy="4403690"/>
              </a:xfrm>
              <a:prstGeom prst="rect">
                <a:avLst/>
              </a:prstGeom>
              <a:blipFill>
                <a:blip r:embed="rId2"/>
                <a:stretch>
                  <a:fillRect l="-1452" t="-172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96</a:t>
            </a:fld>
            <a:endParaRPr lang="en-US"/>
          </a:p>
        </p:txBody>
      </p:sp>
    </p:spTree>
    <p:extLst>
      <p:ext uri="{BB962C8B-B14F-4D97-AF65-F5344CB8AC3E}">
        <p14:creationId xmlns:p14="http://schemas.microsoft.com/office/powerpoint/2010/main" val="230117114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returns NTT polynomial</a:t>
                </a: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𝑐𝑜𝑒𝑓𝑓𝐹𝑟𝑜𝑚𝑇h𝑟𝑒𝑒𝐵𝑦𝑡𝑒𝑠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r>
                  <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a:t>
                </a: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sym typeface="Arial"/>
                      </a:rPr>
                      <m:t>𝑅𝑒𝑗</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𝐵𝑜𝑢𝑛𝑑𝑒𝑑</m:t>
                    </m:r>
                    <m:r>
                      <a:rPr lang="en-US" i="1">
                        <a:latin typeface="Cambria Math" panose="02040503050406030204" pitchFamily="18" charset="0"/>
                        <a:ea typeface="Cambria Math" panose="02040503050406030204" pitchFamily="18" charset="0"/>
                        <a:cs typeface="Calibri" panose="020F0502020204030204" pitchFamily="34" charset="0"/>
                        <a:sym typeface="Arial"/>
                      </a:rPr>
                      <m:t>𝑃𝑜𝑙𝑦</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227138" lvl="3" indent="-257175">
                  <a:spcBef>
                    <a:spcPts val="0"/>
                  </a:spcBef>
                  <a:buClr>
                    <a:srgbClr val="000000">
                      <a:lumMod val="60000"/>
                      <a:lumOff val="40000"/>
                    </a:srgbClr>
                  </a:buClr>
                </a:pPr>
                <a14:m>
                  <m:oMath xmlns:m="http://schemas.openxmlformats.org/officeDocument/2006/math">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𝒄</m:t>
                    </m:r>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97</a:t>
            </a:fld>
            <a:endParaRPr lang="en-US"/>
          </a:p>
        </p:txBody>
      </p:sp>
    </p:spTree>
    <p:extLst>
      <p:ext uri="{BB962C8B-B14F-4D97-AF65-F5344CB8AC3E}">
        <p14:creationId xmlns:p14="http://schemas.microsoft.com/office/powerpoint/2010/main" val="230847125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8008" y="1257378"/>
                <a:ext cx="8067984"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𝐸𝑥𝑝𝑎𝑛𝑑𝐴</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8</m:t>
                                  </m:r>
                                </m:e>
                              </m:d>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𝐼𝑁𝑡𝑒𝑔𝑒𝑟𝑇𝑜𝐵𝑖𝑡𝑠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𝑥𝑝𝑎𝑛𝑑𝑆</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oMath>
                </a14:m>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(r=0; r&lt;l; r++)</a:t>
                </a:r>
              </a:p>
              <a:p>
                <a:pPr marL="1001713" lvl="2"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m:rPr>
                        <m:nor/>
                      </m:r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k</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𝑥𝑝𝑎𝑛𝑑𝑀𝑎𝑠𝑘</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𝜇</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𝑏𝑖𝑡𝑙𝑒𝑛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𝜈</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r>
                  <a:rPr lang="en-US" sz="160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𝐵𝑖𝑡𝑈𝑛𝑝𝑎𝑐𝑘</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s</a:t>
                </a: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8008" y="1257378"/>
                <a:ext cx="8067984" cy="5461726"/>
              </a:xfrm>
              <a:prstGeom prst="rect">
                <a:avLst/>
              </a:prstGeom>
              <a:blipFill>
                <a:blip r:embed="rId2"/>
                <a:stretch>
                  <a:fillRect l="-1415" t="-4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98</a:t>
            </a:fld>
            <a:endParaRPr lang="en-US"/>
          </a:p>
        </p:txBody>
      </p:sp>
    </p:spTree>
    <p:extLst>
      <p:ext uri="{BB962C8B-B14F-4D97-AF65-F5344CB8AC3E}">
        <p14:creationId xmlns:p14="http://schemas.microsoft.com/office/powerpoint/2010/main" val="275219650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Dilithium</a:t>
            </a:r>
            <a:endParaRPr lang="en-US" b="0" kern="0" dirty="0">
              <a:latin typeface="+mj-lt"/>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x</a:t>
            </a: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99</a:t>
            </a:fld>
            <a:endParaRPr lang="en-US"/>
          </a:p>
        </p:txBody>
      </p:sp>
    </p:spTree>
    <p:extLst>
      <p:ext uri="{BB962C8B-B14F-4D97-AF65-F5344CB8AC3E}">
        <p14:creationId xmlns:p14="http://schemas.microsoft.com/office/powerpoint/2010/main" val="705042096"/>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74878</TotalTime>
  <Words>17135</Words>
  <Application>Microsoft Macintosh PowerPoint</Application>
  <PresentationFormat>Letter Paper (8.5x11 in)</PresentationFormat>
  <Paragraphs>1849</Paragraphs>
  <Slides>133</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133</vt:i4>
      </vt:variant>
    </vt:vector>
  </HeadingPairs>
  <TitlesOfParts>
    <vt:vector size="144" baseType="lpstr">
      <vt:lpstr>Arial Unicode MS</vt:lpstr>
      <vt:lpstr>PMingLiU</vt:lpstr>
      <vt:lpstr>Arial</vt:lpstr>
      <vt:lpstr>Calibri</vt:lpstr>
      <vt:lpstr>Cambria Math</vt:lpstr>
      <vt:lpstr>Courier New</vt:lpstr>
      <vt:lpstr>Math1Mono</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LWE</vt:lpstr>
      <vt:lpstr>LWE cryptosystem</vt:lpstr>
      <vt:lpstr>LWE example</vt:lpstr>
      <vt:lpstr>LWE example</vt:lpstr>
      <vt:lpstr>LWE example</vt:lpstr>
      <vt:lpstr>LWE example</vt:lpstr>
      <vt:lpstr>LWE/Ring-LWE parameters</vt:lpstr>
      <vt:lpstr>Ring-LWE</vt:lpstr>
      <vt:lpstr>NTRU Public Key System</vt:lpstr>
      <vt:lpstr>NTRU Public Key System</vt:lpstr>
      <vt:lpstr>NTRU Example</vt:lpstr>
      <vt:lpstr>Some NIST Round 3 entries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 Theorem</vt:lpstr>
      <vt:lpstr>Gauss again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4585</cp:revision>
  <cp:lastPrinted>2024-07-10T20:18:11Z</cp:lastPrinted>
  <dcterms:created xsi:type="dcterms:W3CDTF">2013-04-22T16:10:14Z</dcterms:created>
  <dcterms:modified xsi:type="dcterms:W3CDTF">2024-07-21T19:33:11Z</dcterms:modified>
</cp:coreProperties>
</file>